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comments/comment1.xml" ContentType="application/vnd.openxmlformats-officedocument.presentationml.comments+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62" r:id="rId2"/>
    <p:sldId id="256" r:id="rId3"/>
    <p:sldId id="288" r:id="rId4"/>
    <p:sldId id="287" r:id="rId5"/>
    <p:sldId id="294" r:id="rId6"/>
    <p:sldId id="290" r:id="rId7"/>
    <p:sldId id="295" r:id="rId8"/>
    <p:sldId id="296" r:id="rId9"/>
    <p:sldId id="297" r:id="rId10"/>
    <p:sldId id="298" r:id="rId11"/>
    <p:sldId id="301" r:id="rId12"/>
    <p:sldId id="302" r:id="rId13"/>
    <p:sldId id="299" r:id="rId14"/>
    <p:sldId id="300" r:id="rId15"/>
    <p:sldId id="303" r:id="rId16"/>
    <p:sldId id="304" r:id="rId17"/>
    <p:sldId id="315" r:id="rId18"/>
    <p:sldId id="306" r:id="rId19"/>
    <p:sldId id="305" r:id="rId20"/>
    <p:sldId id="319" r:id="rId21"/>
    <p:sldId id="308" r:id="rId22"/>
    <p:sldId id="316" r:id="rId23"/>
    <p:sldId id="310" r:id="rId24"/>
    <p:sldId id="314" r:id="rId25"/>
    <p:sldId id="317" r:id="rId26"/>
    <p:sldId id="312" r:id="rId27"/>
    <p:sldId id="321" r:id="rId28"/>
    <p:sldId id="322" r:id="rId29"/>
    <p:sldId id="320" r:id="rId30"/>
    <p:sldId id="323" r:id="rId31"/>
    <p:sldId id="309" r:id="rId32"/>
    <p:sldId id="324" r:id="rId33"/>
    <p:sldId id="325" r:id="rId34"/>
    <p:sldId id="326" r:id="rId35"/>
    <p:sldId id="307" r:id="rId36"/>
    <p:sldId id="327" r:id="rId37"/>
    <p:sldId id="278" r:id="rId3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yra Jones" initials="KJ" lastIdx="1" clrIdx="0">
    <p:extLst>
      <p:ext uri="{19B8F6BF-5375-455C-9EA6-DF929625EA0E}">
        <p15:presenceInfo xmlns:p15="http://schemas.microsoft.com/office/powerpoint/2012/main" userId="S-1-5-21-1715567821-1979792683-1801674531-1262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A56BF8B-06E7-4DBC-8524-383CBAA6F601}" v="31" dt="2023-04-04T01:56:18.69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407" autoAdjust="0"/>
    <p:restoredTop sz="94660"/>
  </p:normalViewPr>
  <p:slideViewPr>
    <p:cSldViewPr snapToGrid="0">
      <p:cViewPr>
        <p:scale>
          <a:sx n="96" d="100"/>
          <a:sy n="96" d="100"/>
        </p:scale>
        <p:origin x="132" y="5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commentAuthors" Target="commentAuthor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45"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yra Jones" userId="35505452d0470ea9" providerId="LiveId" clId="{3A56BF8B-06E7-4DBC-8524-383CBAA6F601}"/>
    <pc:docChg chg="custSel modSld">
      <pc:chgData name="Kyra Jones" userId="35505452d0470ea9" providerId="LiveId" clId="{3A56BF8B-06E7-4DBC-8524-383CBAA6F601}" dt="2023-04-04T01:56:18.693" v="36" actId="33524"/>
      <pc:docMkLst>
        <pc:docMk/>
      </pc:docMkLst>
      <pc:sldChg chg="modSp">
        <pc:chgData name="Kyra Jones" userId="35505452d0470ea9" providerId="LiveId" clId="{3A56BF8B-06E7-4DBC-8524-383CBAA6F601}" dt="2023-04-04T01:50:43.041" v="2" actId="33524"/>
        <pc:sldMkLst>
          <pc:docMk/>
          <pc:sldMk cId="1659173355" sldId="256"/>
        </pc:sldMkLst>
        <pc:spChg chg="mod">
          <ac:chgData name="Kyra Jones" userId="35505452d0470ea9" providerId="LiveId" clId="{3A56BF8B-06E7-4DBC-8524-383CBAA6F601}" dt="2023-04-04T01:50:43.041" v="2" actId="33524"/>
          <ac:spMkLst>
            <pc:docMk/>
            <pc:sldMk cId="1659173355" sldId="256"/>
            <ac:spMk id="6" creationId="{2A67FA55-A153-43E5-999D-0D533819B8A5}"/>
          </ac:spMkLst>
        </pc:spChg>
      </pc:sldChg>
      <pc:sldChg chg="modSp">
        <pc:chgData name="Kyra Jones" userId="35505452d0470ea9" providerId="LiveId" clId="{3A56BF8B-06E7-4DBC-8524-383CBAA6F601}" dt="2023-04-04T01:51:19.185" v="25" actId="20577"/>
        <pc:sldMkLst>
          <pc:docMk/>
          <pc:sldMk cId="1601107115" sldId="288"/>
        </pc:sldMkLst>
        <pc:spChg chg="mod">
          <ac:chgData name="Kyra Jones" userId="35505452d0470ea9" providerId="LiveId" clId="{3A56BF8B-06E7-4DBC-8524-383CBAA6F601}" dt="2023-04-04T01:51:19.185" v="25" actId="20577"/>
          <ac:spMkLst>
            <pc:docMk/>
            <pc:sldMk cId="1601107115" sldId="288"/>
            <ac:spMk id="6" creationId="{2A67FA55-A153-43E5-999D-0D533819B8A5}"/>
          </ac:spMkLst>
        </pc:spChg>
      </pc:sldChg>
      <pc:sldChg chg="modSp mod">
        <pc:chgData name="Kyra Jones" userId="35505452d0470ea9" providerId="LiveId" clId="{3A56BF8B-06E7-4DBC-8524-383CBAA6F601}" dt="2023-04-04T01:51:50.102" v="27" actId="33524"/>
        <pc:sldMkLst>
          <pc:docMk/>
          <pc:sldMk cId="2206202063" sldId="295"/>
        </pc:sldMkLst>
        <pc:spChg chg="mod">
          <ac:chgData name="Kyra Jones" userId="35505452d0470ea9" providerId="LiveId" clId="{3A56BF8B-06E7-4DBC-8524-383CBAA6F601}" dt="2023-04-04T01:51:37.965" v="26" actId="33524"/>
          <ac:spMkLst>
            <pc:docMk/>
            <pc:sldMk cId="2206202063" sldId="295"/>
            <ac:spMk id="7" creationId="{2AE92FD0-46A5-4144-BC7B-F2C14A146A09}"/>
          </ac:spMkLst>
        </pc:spChg>
        <pc:spChg chg="mod">
          <ac:chgData name="Kyra Jones" userId="35505452d0470ea9" providerId="LiveId" clId="{3A56BF8B-06E7-4DBC-8524-383CBAA6F601}" dt="2023-04-04T01:51:50.102" v="27" actId="33524"/>
          <ac:spMkLst>
            <pc:docMk/>
            <pc:sldMk cId="2206202063" sldId="295"/>
            <ac:spMk id="13" creationId="{0A5A20D0-D63E-4644-8DE2-659F1F8BBC36}"/>
          </ac:spMkLst>
        </pc:spChg>
      </pc:sldChg>
      <pc:sldChg chg="modSp">
        <pc:chgData name="Kyra Jones" userId="35505452d0470ea9" providerId="LiveId" clId="{3A56BF8B-06E7-4DBC-8524-383CBAA6F601}" dt="2023-04-04T01:53:59.598" v="29" actId="33524"/>
        <pc:sldMkLst>
          <pc:docMk/>
          <pc:sldMk cId="3167705472" sldId="297"/>
        </pc:sldMkLst>
        <pc:spChg chg="mod">
          <ac:chgData name="Kyra Jones" userId="35505452d0470ea9" providerId="LiveId" clId="{3A56BF8B-06E7-4DBC-8524-383CBAA6F601}" dt="2023-04-04T01:53:59.598" v="29" actId="33524"/>
          <ac:spMkLst>
            <pc:docMk/>
            <pc:sldMk cId="3167705472" sldId="297"/>
            <ac:spMk id="15" creationId="{9DEEED25-486C-41AB-95FF-AF4B1EE918CF}"/>
          </ac:spMkLst>
        </pc:spChg>
      </pc:sldChg>
      <pc:sldChg chg="modSp mod">
        <pc:chgData name="Kyra Jones" userId="35505452d0470ea9" providerId="LiveId" clId="{3A56BF8B-06E7-4DBC-8524-383CBAA6F601}" dt="2023-04-04T01:54:22.077" v="34" actId="33524"/>
        <pc:sldMkLst>
          <pc:docMk/>
          <pc:sldMk cId="2713170363" sldId="298"/>
        </pc:sldMkLst>
        <pc:spChg chg="mod">
          <ac:chgData name="Kyra Jones" userId="35505452d0470ea9" providerId="LiveId" clId="{3A56BF8B-06E7-4DBC-8524-383CBAA6F601}" dt="2023-04-04T01:54:22.077" v="34" actId="33524"/>
          <ac:spMkLst>
            <pc:docMk/>
            <pc:sldMk cId="2713170363" sldId="298"/>
            <ac:spMk id="7" creationId="{2AE92FD0-46A5-4144-BC7B-F2C14A146A09}"/>
          </ac:spMkLst>
        </pc:spChg>
      </pc:sldChg>
      <pc:sldChg chg="modSp">
        <pc:chgData name="Kyra Jones" userId="35505452d0470ea9" providerId="LiveId" clId="{3A56BF8B-06E7-4DBC-8524-383CBAA6F601}" dt="2023-04-04T01:55:20.446" v="35" actId="33524"/>
        <pc:sldMkLst>
          <pc:docMk/>
          <pc:sldMk cId="2905075589" sldId="300"/>
        </pc:sldMkLst>
        <pc:spChg chg="mod">
          <ac:chgData name="Kyra Jones" userId="35505452d0470ea9" providerId="LiveId" clId="{3A56BF8B-06E7-4DBC-8524-383CBAA6F601}" dt="2023-04-04T01:55:20.446" v="35" actId="33524"/>
          <ac:spMkLst>
            <pc:docMk/>
            <pc:sldMk cId="2905075589" sldId="300"/>
            <ac:spMk id="29" creationId="{00953299-AFA1-4A36-AD57-777BF8BDC781}"/>
          </ac:spMkLst>
        </pc:spChg>
      </pc:sldChg>
      <pc:sldChg chg="modSp">
        <pc:chgData name="Kyra Jones" userId="35505452d0470ea9" providerId="LiveId" clId="{3A56BF8B-06E7-4DBC-8524-383CBAA6F601}" dt="2023-04-04T01:56:18.693" v="36" actId="33524"/>
        <pc:sldMkLst>
          <pc:docMk/>
          <pc:sldMk cId="157885403" sldId="326"/>
        </pc:sldMkLst>
        <pc:spChg chg="mod">
          <ac:chgData name="Kyra Jones" userId="35505452d0470ea9" providerId="LiveId" clId="{3A56BF8B-06E7-4DBC-8524-383CBAA6F601}" dt="2023-04-04T01:56:18.693" v="36" actId="33524"/>
          <ac:spMkLst>
            <pc:docMk/>
            <pc:sldMk cId="157885403" sldId="326"/>
            <ac:spMk id="26" creationId="{2288DEF1-5C25-4C10-9AE3-1307A81E3123}"/>
          </ac:spMkLst>
        </pc:spChg>
      </pc:sldChg>
    </pc:docChg>
  </pc:docChgLst>
</pc:chgInfo>
</file>

<file path=ppt/comments/comment1.xml><?xml version="1.0" encoding="utf-8"?>
<p:cmLst xmlns:a="http://schemas.openxmlformats.org/drawingml/2006/main" xmlns:r="http://schemas.openxmlformats.org/officeDocument/2006/relationships" xmlns:p="http://schemas.openxmlformats.org/presentationml/2006/main">
  <p:cm authorId="1" dt="2022-10-19T14:18:01.120" idx="1">
    <p:pos x="10" y="10"/>
    <p:text>Please keep in mind that although Bill Pay can be done on either a phone or computer, the examples in this PowerPoint will be from our app since it is used more commonly. The online Bill Pay will vary slightly but still have the same functionality.</p:text>
    <p:extLst>
      <p:ext uri="{C676402C-5697-4E1C-873F-D02D1690AC5C}">
        <p15:threadingInfo xmlns:p15="http://schemas.microsoft.com/office/powerpoint/2012/main" timeZoneBias="360"/>
      </p:ext>
    </p:extLst>
  </p:cm>
</p:cmLst>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1B13BF3-DAB0-480C-9045-18C886AE13B7}" type="datetimeFigureOut">
              <a:rPr lang="en-US" smtClean="0"/>
              <a:t>4/3/2023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3DC78FE-43B9-4EE5-B00A-C2AA7EA3EB98}" type="slidenum">
              <a:rPr lang="en-US" smtClean="0"/>
              <a:t>‹#›</a:t>
            </a:fld>
            <a:endParaRPr lang="en-US"/>
          </a:p>
        </p:txBody>
      </p:sp>
    </p:spTree>
    <p:extLst>
      <p:ext uri="{BB962C8B-B14F-4D97-AF65-F5344CB8AC3E}">
        <p14:creationId xmlns:p14="http://schemas.microsoft.com/office/powerpoint/2010/main" val="27305979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1B13BF3-DAB0-480C-9045-18C886AE13B7}" type="datetimeFigureOut">
              <a:rPr lang="en-US" smtClean="0"/>
              <a:t>4/3/2023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3DC78FE-43B9-4EE5-B00A-C2AA7EA3EB98}" type="slidenum">
              <a:rPr lang="en-US" smtClean="0"/>
              <a:t>‹#›</a:t>
            </a:fld>
            <a:endParaRPr lang="en-US"/>
          </a:p>
        </p:txBody>
      </p:sp>
    </p:spTree>
    <p:extLst>
      <p:ext uri="{BB962C8B-B14F-4D97-AF65-F5344CB8AC3E}">
        <p14:creationId xmlns:p14="http://schemas.microsoft.com/office/powerpoint/2010/main" val="35623813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1B13BF3-DAB0-480C-9045-18C886AE13B7}" type="datetimeFigureOut">
              <a:rPr lang="en-US" smtClean="0"/>
              <a:t>4/3/2023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3DC78FE-43B9-4EE5-B00A-C2AA7EA3EB98}"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323656482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1B13BF3-DAB0-480C-9045-18C886AE13B7}" type="datetimeFigureOut">
              <a:rPr lang="en-US" smtClean="0"/>
              <a:t>4/3/2023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3DC78FE-43B9-4EE5-B00A-C2AA7EA3EB98}" type="slidenum">
              <a:rPr lang="en-US" smtClean="0"/>
              <a:t>‹#›</a:t>
            </a:fld>
            <a:endParaRPr lang="en-US"/>
          </a:p>
        </p:txBody>
      </p:sp>
    </p:spTree>
    <p:extLst>
      <p:ext uri="{BB962C8B-B14F-4D97-AF65-F5344CB8AC3E}">
        <p14:creationId xmlns:p14="http://schemas.microsoft.com/office/powerpoint/2010/main" val="120187397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1B13BF3-DAB0-480C-9045-18C886AE13B7}" type="datetimeFigureOut">
              <a:rPr lang="en-US" smtClean="0"/>
              <a:t>4/3/2023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3DC78FE-43B9-4EE5-B00A-C2AA7EA3EB98}"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45454882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1B13BF3-DAB0-480C-9045-18C886AE13B7}" type="datetimeFigureOut">
              <a:rPr lang="en-US" smtClean="0"/>
              <a:t>4/3/2023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3DC78FE-43B9-4EE5-B00A-C2AA7EA3EB98}" type="slidenum">
              <a:rPr lang="en-US" smtClean="0"/>
              <a:t>‹#›</a:t>
            </a:fld>
            <a:endParaRPr lang="en-US"/>
          </a:p>
        </p:txBody>
      </p:sp>
    </p:spTree>
    <p:extLst>
      <p:ext uri="{BB962C8B-B14F-4D97-AF65-F5344CB8AC3E}">
        <p14:creationId xmlns:p14="http://schemas.microsoft.com/office/powerpoint/2010/main" val="260671099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1B13BF3-DAB0-480C-9045-18C886AE13B7}" type="datetimeFigureOut">
              <a:rPr lang="en-US" smtClean="0"/>
              <a:t>4/3/2023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3DC78FE-43B9-4EE5-B00A-C2AA7EA3EB98}" type="slidenum">
              <a:rPr lang="en-US" smtClean="0"/>
              <a:t>‹#›</a:t>
            </a:fld>
            <a:endParaRPr lang="en-US"/>
          </a:p>
        </p:txBody>
      </p:sp>
    </p:spTree>
    <p:extLst>
      <p:ext uri="{BB962C8B-B14F-4D97-AF65-F5344CB8AC3E}">
        <p14:creationId xmlns:p14="http://schemas.microsoft.com/office/powerpoint/2010/main" val="133644985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1B13BF3-DAB0-480C-9045-18C886AE13B7}" type="datetimeFigureOut">
              <a:rPr lang="en-US" smtClean="0"/>
              <a:t>4/3/2023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3DC78FE-43B9-4EE5-B00A-C2AA7EA3EB98}" type="slidenum">
              <a:rPr lang="en-US" smtClean="0"/>
              <a:t>‹#›</a:t>
            </a:fld>
            <a:endParaRPr lang="en-US"/>
          </a:p>
        </p:txBody>
      </p:sp>
    </p:spTree>
    <p:extLst>
      <p:ext uri="{BB962C8B-B14F-4D97-AF65-F5344CB8AC3E}">
        <p14:creationId xmlns:p14="http://schemas.microsoft.com/office/powerpoint/2010/main" val="35508238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1B13BF3-DAB0-480C-9045-18C886AE13B7}" type="datetimeFigureOut">
              <a:rPr lang="en-US" smtClean="0"/>
              <a:t>4/3/2023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3DC78FE-43B9-4EE5-B00A-C2AA7EA3EB98}" type="slidenum">
              <a:rPr lang="en-US" smtClean="0"/>
              <a:t>‹#›</a:t>
            </a:fld>
            <a:endParaRPr lang="en-US"/>
          </a:p>
        </p:txBody>
      </p:sp>
    </p:spTree>
    <p:extLst>
      <p:ext uri="{BB962C8B-B14F-4D97-AF65-F5344CB8AC3E}">
        <p14:creationId xmlns:p14="http://schemas.microsoft.com/office/powerpoint/2010/main" val="17875864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1B13BF3-DAB0-480C-9045-18C886AE13B7}" type="datetimeFigureOut">
              <a:rPr lang="en-US" smtClean="0"/>
              <a:t>4/3/2023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3DC78FE-43B9-4EE5-B00A-C2AA7EA3EB98}" type="slidenum">
              <a:rPr lang="en-US" smtClean="0"/>
              <a:t>‹#›</a:t>
            </a:fld>
            <a:endParaRPr lang="en-US"/>
          </a:p>
        </p:txBody>
      </p:sp>
    </p:spTree>
    <p:extLst>
      <p:ext uri="{BB962C8B-B14F-4D97-AF65-F5344CB8AC3E}">
        <p14:creationId xmlns:p14="http://schemas.microsoft.com/office/powerpoint/2010/main" val="16238009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1B13BF3-DAB0-480C-9045-18C886AE13B7}" type="datetimeFigureOut">
              <a:rPr lang="en-US" smtClean="0"/>
              <a:t>4/3/2023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3DC78FE-43B9-4EE5-B00A-C2AA7EA3EB98}" type="slidenum">
              <a:rPr lang="en-US" smtClean="0"/>
              <a:t>‹#›</a:t>
            </a:fld>
            <a:endParaRPr lang="en-US"/>
          </a:p>
        </p:txBody>
      </p:sp>
    </p:spTree>
    <p:extLst>
      <p:ext uri="{BB962C8B-B14F-4D97-AF65-F5344CB8AC3E}">
        <p14:creationId xmlns:p14="http://schemas.microsoft.com/office/powerpoint/2010/main" val="33539749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1B13BF3-DAB0-480C-9045-18C886AE13B7}" type="datetimeFigureOut">
              <a:rPr lang="en-US" smtClean="0"/>
              <a:t>4/3/2023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3DC78FE-43B9-4EE5-B00A-C2AA7EA3EB98}" type="slidenum">
              <a:rPr lang="en-US" smtClean="0"/>
              <a:t>‹#›</a:t>
            </a:fld>
            <a:endParaRPr lang="en-US"/>
          </a:p>
        </p:txBody>
      </p:sp>
    </p:spTree>
    <p:extLst>
      <p:ext uri="{BB962C8B-B14F-4D97-AF65-F5344CB8AC3E}">
        <p14:creationId xmlns:p14="http://schemas.microsoft.com/office/powerpoint/2010/main" val="3109184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1B13BF3-DAB0-480C-9045-18C886AE13B7}" type="datetimeFigureOut">
              <a:rPr lang="en-US" smtClean="0"/>
              <a:t>4/3/2023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3DC78FE-43B9-4EE5-B00A-C2AA7EA3EB98}" type="slidenum">
              <a:rPr lang="en-US" smtClean="0"/>
              <a:t>‹#›</a:t>
            </a:fld>
            <a:endParaRPr lang="en-US"/>
          </a:p>
        </p:txBody>
      </p:sp>
    </p:spTree>
    <p:extLst>
      <p:ext uri="{BB962C8B-B14F-4D97-AF65-F5344CB8AC3E}">
        <p14:creationId xmlns:p14="http://schemas.microsoft.com/office/powerpoint/2010/main" val="22055010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1B13BF3-DAB0-480C-9045-18C886AE13B7}" type="datetimeFigureOut">
              <a:rPr lang="en-US" smtClean="0"/>
              <a:t>4/3/2023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3DC78FE-43B9-4EE5-B00A-C2AA7EA3EB98}" type="slidenum">
              <a:rPr lang="en-US" smtClean="0"/>
              <a:t>‹#›</a:t>
            </a:fld>
            <a:endParaRPr lang="en-US"/>
          </a:p>
        </p:txBody>
      </p:sp>
    </p:spTree>
    <p:extLst>
      <p:ext uri="{BB962C8B-B14F-4D97-AF65-F5344CB8AC3E}">
        <p14:creationId xmlns:p14="http://schemas.microsoft.com/office/powerpoint/2010/main" val="11735914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1B13BF3-DAB0-480C-9045-18C886AE13B7}" type="datetimeFigureOut">
              <a:rPr lang="en-US" smtClean="0"/>
              <a:t>4/3/2023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3DC78FE-43B9-4EE5-B00A-C2AA7EA3EB98}" type="slidenum">
              <a:rPr lang="en-US" smtClean="0"/>
              <a:t>‹#›</a:t>
            </a:fld>
            <a:endParaRPr lang="en-US"/>
          </a:p>
        </p:txBody>
      </p:sp>
    </p:spTree>
    <p:extLst>
      <p:ext uri="{BB962C8B-B14F-4D97-AF65-F5344CB8AC3E}">
        <p14:creationId xmlns:p14="http://schemas.microsoft.com/office/powerpoint/2010/main" val="5971182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E1B13BF3-DAB0-480C-9045-18C886AE13B7}" type="datetimeFigureOut">
              <a:rPr lang="en-US" smtClean="0"/>
              <a:t>4/3/2023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3DC78FE-43B9-4EE5-B00A-C2AA7EA3EB98}" type="slidenum">
              <a:rPr lang="en-US" smtClean="0"/>
              <a:t>‹#›</a:t>
            </a:fld>
            <a:endParaRPr lang="en-US"/>
          </a:p>
        </p:txBody>
      </p:sp>
    </p:spTree>
    <p:extLst>
      <p:ext uri="{BB962C8B-B14F-4D97-AF65-F5344CB8AC3E}">
        <p14:creationId xmlns:p14="http://schemas.microsoft.com/office/powerpoint/2010/main" val="23124708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E1B13BF3-DAB0-480C-9045-18C886AE13B7}" type="datetimeFigureOut">
              <a:rPr lang="en-US" smtClean="0"/>
              <a:t>4/3/2023</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43DC78FE-43B9-4EE5-B00A-C2AA7EA3EB98}" type="slidenum">
              <a:rPr lang="en-US" smtClean="0"/>
              <a:t>‹#›</a:t>
            </a:fld>
            <a:endParaRPr lang="en-US"/>
          </a:p>
        </p:txBody>
      </p:sp>
    </p:spTree>
    <p:extLst>
      <p:ext uri="{BB962C8B-B14F-4D97-AF65-F5344CB8AC3E}">
        <p14:creationId xmlns:p14="http://schemas.microsoft.com/office/powerpoint/2010/main" val="413569946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eg"/><Relationship Id="rId1" Type="http://schemas.openxmlformats.org/officeDocument/2006/relationships/slideLayout" Target="../slideLayouts/slideLayout7.xml"/><Relationship Id="rId4" Type="http://schemas.openxmlformats.org/officeDocument/2006/relationships/image" Target="../media/image8.jpg"/></Relationships>
</file>

<file path=ppt/slides/_rels/slide1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g"/><Relationship Id="rId1" Type="http://schemas.openxmlformats.org/officeDocument/2006/relationships/slideLayout" Target="../slideLayouts/slideLayout7.xml"/><Relationship Id="rId5" Type="http://schemas.openxmlformats.org/officeDocument/2006/relationships/image" Target="../media/image6.jpeg"/><Relationship Id="rId4" Type="http://schemas.openxmlformats.org/officeDocument/2006/relationships/image" Target="../media/image12.jpg"/></Relationships>
</file>

<file path=ppt/slides/_rels/slide1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14.jpeg"/><Relationship Id="rId1" Type="http://schemas.openxmlformats.org/officeDocument/2006/relationships/slideLayout" Target="../slideLayouts/slideLayout7.xml"/><Relationship Id="rId5" Type="http://schemas.openxmlformats.org/officeDocument/2006/relationships/image" Target="../media/image16.jpg"/><Relationship Id="rId4" Type="http://schemas.openxmlformats.org/officeDocument/2006/relationships/image" Target="../media/image15.jpg"/></Relationships>
</file>

<file path=ppt/slides/_rels/slide1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17.jpeg"/><Relationship Id="rId1" Type="http://schemas.openxmlformats.org/officeDocument/2006/relationships/slideLayout" Target="../slideLayouts/slideLayout7.xml"/><Relationship Id="rId4" Type="http://schemas.openxmlformats.org/officeDocument/2006/relationships/image" Target="../media/image15.jpg"/></Relationships>
</file>

<file path=ppt/slides/_rels/slide16.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jp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g"/><Relationship Id="rId1" Type="http://schemas.openxmlformats.org/officeDocument/2006/relationships/slideLayout" Target="../slideLayouts/slideLayout7.xml"/><Relationship Id="rId4" Type="http://schemas.openxmlformats.org/officeDocument/2006/relationships/image" Target="../media/image22.jpg"/></Relationships>
</file>

<file path=ppt/slides/_rels/slide19.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10.jpg"/><Relationship Id="rId1" Type="http://schemas.openxmlformats.org/officeDocument/2006/relationships/slideLayout" Target="../slideLayouts/slideLayout7.xml"/><Relationship Id="rId4" Type="http://schemas.openxmlformats.org/officeDocument/2006/relationships/image" Target="../media/image24.jp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7.xml"/><Relationship Id="rId5" Type="http://schemas.openxmlformats.org/officeDocument/2006/relationships/image" Target="../media/image28.jpeg"/><Relationship Id="rId4" Type="http://schemas.openxmlformats.org/officeDocument/2006/relationships/image" Target="../media/image27.jpeg"/></Relationships>
</file>

<file path=ppt/slides/_rels/slide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g"/><Relationship Id="rId1" Type="http://schemas.openxmlformats.org/officeDocument/2006/relationships/slideLayout" Target="../slideLayouts/slideLayout7.xml"/><Relationship Id="rId4" Type="http://schemas.openxmlformats.org/officeDocument/2006/relationships/image" Target="../media/image31.jpg"/></Relationships>
</file>

<file path=ppt/slides/_rels/slide24.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32.jp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33.jp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6.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image" Target="../media/image37.jpg"/><Relationship Id="rId1" Type="http://schemas.openxmlformats.org/officeDocument/2006/relationships/slideLayout" Target="../slideLayouts/slideLayout7.xml"/><Relationship Id="rId4" Type="http://schemas.openxmlformats.org/officeDocument/2006/relationships/image" Target="../media/image39.jpg"/></Relationships>
</file>

<file path=ppt/slides/_rels/slide32.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7.xml"/><Relationship Id="rId4" Type="http://schemas.openxmlformats.org/officeDocument/2006/relationships/image" Target="../media/image36.jpeg"/></Relationships>
</file>

<file path=ppt/slides/_rels/slide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image" Target="../media/image40.jpg"/><Relationship Id="rId1" Type="http://schemas.openxmlformats.org/officeDocument/2006/relationships/slideLayout" Target="../slideLayouts/slideLayout7.xml"/><Relationship Id="rId6" Type="http://schemas.openxmlformats.org/officeDocument/2006/relationships/image" Target="../media/image44.jpg"/><Relationship Id="rId5" Type="http://schemas.openxmlformats.org/officeDocument/2006/relationships/image" Target="../media/image43.jpeg"/><Relationship Id="rId4" Type="http://schemas.openxmlformats.org/officeDocument/2006/relationships/image" Target="../media/image42.jpg"/></Relationships>
</file>

<file path=ppt/slides/_rels/slide35.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image" Target="../media/image45.jp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326290-32D3-4602-928F-9592016FA152}"/>
              </a:ext>
            </a:extLst>
          </p:cNvPr>
          <p:cNvSpPr>
            <a:spLocks noGrp="1"/>
          </p:cNvSpPr>
          <p:nvPr>
            <p:ph type="ctrTitle"/>
          </p:nvPr>
        </p:nvSpPr>
        <p:spPr>
          <a:xfrm>
            <a:off x="3543299" y="2133319"/>
            <a:ext cx="5105400" cy="1295681"/>
          </a:xfrm>
        </p:spPr>
        <p:txBody>
          <a:bodyPr/>
          <a:lstStyle/>
          <a:p>
            <a:pPr algn="ctr"/>
            <a:r>
              <a:rPr lang="en-US" dirty="0"/>
              <a:t>Bill Pay</a:t>
            </a:r>
          </a:p>
        </p:txBody>
      </p:sp>
      <p:sp>
        <p:nvSpPr>
          <p:cNvPr id="3" name="Subtitle 2">
            <a:extLst>
              <a:ext uri="{FF2B5EF4-FFF2-40B4-BE49-F238E27FC236}">
                <a16:creationId xmlns:a16="http://schemas.microsoft.com/office/drawing/2014/main" id="{B97CD642-4C7B-4C38-A338-C7815FE449B7}"/>
              </a:ext>
            </a:extLst>
          </p:cNvPr>
          <p:cNvSpPr>
            <a:spLocks noGrp="1"/>
          </p:cNvSpPr>
          <p:nvPr>
            <p:ph type="subTitle" idx="1"/>
          </p:nvPr>
        </p:nvSpPr>
        <p:spPr>
          <a:xfrm>
            <a:off x="2848151" y="3428999"/>
            <a:ext cx="6495696" cy="924887"/>
          </a:xfrm>
        </p:spPr>
        <p:txBody>
          <a:bodyPr>
            <a:normAutofit/>
          </a:bodyPr>
          <a:lstStyle/>
          <a:p>
            <a:pPr algn="ctr"/>
            <a:r>
              <a:rPr lang="en-US" dirty="0"/>
              <a:t>This PowerPoint is going to go through everything you need to know about Bill Pay from enrolling, to adding payees, setting up automatic payments, and more. </a:t>
            </a:r>
          </a:p>
        </p:txBody>
      </p:sp>
      <p:pic>
        <p:nvPicPr>
          <p:cNvPr id="6" name="Picture 5">
            <a:extLst>
              <a:ext uri="{FF2B5EF4-FFF2-40B4-BE49-F238E27FC236}">
                <a16:creationId xmlns:a16="http://schemas.microsoft.com/office/drawing/2014/main" id="{918AAD3B-57C4-47CC-8D8D-067268E271A7}"/>
              </a:ext>
            </a:extLst>
          </p:cNvPr>
          <p:cNvPicPr>
            <a:picLocks noChangeAspect="1"/>
          </p:cNvPicPr>
          <p:nvPr/>
        </p:nvPicPr>
        <p:blipFill>
          <a:blip r:embed="rId2"/>
          <a:stretch>
            <a:fillRect/>
          </a:stretch>
        </p:blipFill>
        <p:spPr>
          <a:xfrm>
            <a:off x="890558" y="0"/>
            <a:ext cx="2971800" cy="1104900"/>
          </a:xfrm>
          <a:prstGeom prst="rect">
            <a:avLst/>
          </a:prstGeom>
        </p:spPr>
      </p:pic>
    </p:spTree>
    <p:extLst>
      <p:ext uri="{BB962C8B-B14F-4D97-AF65-F5344CB8AC3E}">
        <p14:creationId xmlns:p14="http://schemas.microsoft.com/office/powerpoint/2010/main" val="3603386487"/>
      </p:ext>
    </p:extLst>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CF6463E7-C334-4E00-AC0A-25B288378760}"/>
              </a:ext>
            </a:extLst>
          </p:cNvPr>
          <p:cNvSpPr txBox="1">
            <a:spLocks/>
          </p:cNvSpPr>
          <p:nvPr/>
        </p:nvSpPr>
        <p:spPr>
          <a:xfrm>
            <a:off x="0" y="0"/>
            <a:ext cx="5539666" cy="549171"/>
          </a:xfrm>
          <a:prstGeom prst="rect">
            <a:avLst/>
          </a:prstGeom>
        </p:spPr>
        <p:txBody>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2800" dirty="0"/>
              <a:t>Adding a Payee - Frequently Used</a:t>
            </a:r>
          </a:p>
        </p:txBody>
      </p:sp>
      <p:pic>
        <p:nvPicPr>
          <p:cNvPr id="4" name="Picture 3">
            <a:extLst>
              <a:ext uri="{FF2B5EF4-FFF2-40B4-BE49-F238E27FC236}">
                <a16:creationId xmlns:a16="http://schemas.microsoft.com/office/drawing/2014/main" id="{B8A316F5-6D8C-4952-BC21-77F323DA2726}"/>
              </a:ext>
            </a:extLst>
          </p:cNvPr>
          <p:cNvPicPr>
            <a:picLocks noChangeAspect="1"/>
          </p:cNvPicPr>
          <p:nvPr/>
        </p:nvPicPr>
        <p:blipFill rotWithShape="1">
          <a:blip r:embed="rId2">
            <a:extLst>
              <a:ext uri="{28A0092B-C50C-407E-A947-70E740481C1C}">
                <a14:useLocalDpi xmlns:a14="http://schemas.microsoft.com/office/drawing/2010/main" val="0"/>
              </a:ext>
            </a:extLst>
          </a:blip>
          <a:srcRect t="11766" b="58177"/>
          <a:stretch/>
        </p:blipFill>
        <p:spPr>
          <a:xfrm>
            <a:off x="5189114" y="884594"/>
            <a:ext cx="2648765" cy="2650830"/>
          </a:xfrm>
          <a:prstGeom prst="rect">
            <a:avLst/>
          </a:prstGeom>
          <a:ln>
            <a:noFill/>
          </a:ln>
          <a:effectLst>
            <a:outerShdw blurRad="190500" algn="tl" rotWithShape="0">
              <a:srgbClr val="000000">
                <a:alpha val="70000"/>
              </a:srgbClr>
            </a:outerShdw>
          </a:effectLst>
        </p:spPr>
      </p:pic>
      <p:sp>
        <p:nvSpPr>
          <p:cNvPr id="16" name="Rectangle 15">
            <a:extLst>
              <a:ext uri="{FF2B5EF4-FFF2-40B4-BE49-F238E27FC236}">
                <a16:creationId xmlns:a16="http://schemas.microsoft.com/office/drawing/2014/main" id="{5EFBCB51-56B6-434A-A1A2-CA4BC55E8687}"/>
              </a:ext>
            </a:extLst>
          </p:cNvPr>
          <p:cNvSpPr/>
          <p:nvPr/>
        </p:nvSpPr>
        <p:spPr>
          <a:xfrm>
            <a:off x="5189114" y="3098620"/>
            <a:ext cx="2648765" cy="270059"/>
          </a:xfrm>
          <a:prstGeom prst="rect">
            <a:avLst/>
          </a:prstGeom>
          <a:noFill/>
          <a:ln w="38100" cap="flat" cmpd="sng" algn="ctr">
            <a:solidFill>
              <a:srgbClr val="9E699F"/>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6" name="Arrow: Right 5">
            <a:extLst>
              <a:ext uri="{FF2B5EF4-FFF2-40B4-BE49-F238E27FC236}">
                <a16:creationId xmlns:a16="http://schemas.microsoft.com/office/drawing/2014/main" id="{EBECCE00-BB29-47A8-B373-411A47D8EE92}"/>
              </a:ext>
            </a:extLst>
          </p:cNvPr>
          <p:cNvSpPr/>
          <p:nvPr/>
        </p:nvSpPr>
        <p:spPr>
          <a:xfrm rot="939910">
            <a:off x="3874680" y="2805236"/>
            <a:ext cx="1288747" cy="367553"/>
          </a:xfrm>
          <a:prstGeom prst="rightArrow">
            <a:avLst/>
          </a:prstGeom>
          <a:solidFill>
            <a:srgbClr val="9E699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2AE92FD0-46A5-4144-BC7B-F2C14A146A09}"/>
              </a:ext>
            </a:extLst>
          </p:cNvPr>
          <p:cNvSpPr txBox="1"/>
          <p:nvPr/>
        </p:nvSpPr>
        <p:spPr>
          <a:xfrm>
            <a:off x="1482469" y="1463596"/>
            <a:ext cx="2438173" cy="156966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600" dirty="0"/>
              <a:t>1. Let’s say the member needs to pay Comcast. They can choose the “Comcast” option in the frequently used payee's section.</a:t>
            </a:r>
          </a:p>
        </p:txBody>
      </p:sp>
      <p:pic>
        <p:nvPicPr>
          <p:cNvPr id="11" name="Picture 10">
            <a:extLst>
              <a:ext uri="{FF2B5EF4-FFF2-40B4-BE49-F238E27FC236}">
                <a16:creationId xmlns:a16="http://schemas.microsoft.com/office/drawing/2014/main" id="{CD485046-C105-485C-A5AC-2B0746E19D70}"/>
              </a:ext>
            </a:extLst>
          </p:cNvPr>
          <p:cNvPicPr>
            <a:picLocks noChangeAspect="1"/>
          </p:cNvPicPr>
          <p:nvPr/>
        </p:nvPicPr>
        <p:blipFill rotWithShape="1">
          <a:blip r:embed="rId3">
            <a:extLst>
              <a:ext uri="{28A0092B-C50C-407E-A947-70E740481C1C}">
                <a14:useLocalDpi xmlns:a14="http://schemas.microsoft.com/office/drawing/2010/main" val="0"/>
              </a:ext>
            </a:extLst>
          </a:blip>
          <a:srcRect t="20349" b="32813"/>
          <a:stretch/>
        </p:blipFill>
        <p:spPr>
          <a:xfrm>
            <a:off x="1360396" y="3785489"/>
            <a:ext cx="2648765" cy="2660471"/>
          </a:xfrm>
          <a:prstGeom prst="rect">
            <a:avLst/>
          </a:prstGeom>
          <a:ln>
            <a:noFill/>
          </a:ln>
          <a:effectLst>
            <a:outerShdw blurRad="190500" algn="tl" rotWithShape="0">
              <a:srgbClr val="000000">
                <a:alpha val="70000"/>
              </a:srgbClr>
            </a:outerShdw>
          </a:effectLst>
        </p:spPr>
      </p:pic>
      <p:sp>
        <p:nvSpPr>
          <p:cNvPr id="18" name="Arrow: Right 17">
            <a:extLst>
              <a:ext uri="{FF2B5EF4-FFF2-40B4-BE49-F238E27FC236}">
                <a16:creationId xmlns:a16="http://schemas.microsoft.com/office/drawing/2014/main" id="{724EBB54-3AFB-46B2-B30C-1F4DADC4721B}"/>
              </a:ext>
            </a:extLst>
          </p:cNvPr>
          <p:cNvSpPr/>
          <p:nvPr/>
        </p:nvSpPr>
        <p:spPr>
          <a:xfrm rot="10408246">
            <a:off x="3833700" y="4775563"/>
            <a:ext cx="1853101" cy="367553"/>
          </a:xfrm>
          <a:prstGeom prst="rightArrow">
            <a:avLst/>
          </a:prstGeom>
          <a:solidFill>
            <a:srgbClr val="9E699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7D043DB9-24F7-4A6B-9806-919C988D792E}"/>
              </a:ext>
            </a:extLst>
          </p:cNvPr>
          <p:cNvSpPr txBox="1"/>
          <p:nvPr/>
        </p:nvSpPr>
        <p:spPr>
          <a:xfrm>
            <a:off x="5511340" y="4383857"/>
            <a:ext cx="2496318" cy="2062103"/>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600" dirty="0"/>
              <a:t>2. Once they click on this, it will ask them to put in the account number that it needs to be sent to (the member will need to get this from the payee if they don’t have it). </a:t>
            </a:r>
          </a:p>
        </p:txBody>
      </p:sp>
      <p:sp>
        <p:nvSpPr>
          <p:cNvPr id="22" name="TextBox 21">
            <a:extLst>
              <a:ext uri="{FF2B5EF4-FFF2-40B4-BE49-F238E27FC236}">
                <a16:creationId xmlns:a16="http://schemas.microsoft.com/office/drawing/2014/main" id="{B73F3F5F-B59E-4850-8FA9-8D223DC17438}"/>
              </a:ext>
            </a:extLst>
          </p:cNvPr>
          <p:cNvSpPr txBox="1"/>
          <p:nvPr/>
        </p:nvSpPr>
        <p:spPr>
          <a:xfrm>
            <a:off x="8558477" y="1291865"/>
            <a:ext cx="2780716" cy="2062103"/>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600" dirty="0"/>
              <a:t>3. In some cases, nothing else is required and the payee will immediately be available to send payments to. However, there are some cases that it will ask for an address. The next page will go over that. </a:t>
            </a:r>
          </a:p>
        </p:txBody>
      </p:sp>
      <p:pic>
        <p:nvPicPr>
          <p:cNvPr id="25" name="Picture 24">
            <a:extLst>
              <a:ext uri="{FF2B5EF4-FFF2-40B4-BE49-F238E27FC236}">
                <a16:creationId xmlns:a16="http://schemas.microsoft.com/office/drawing/2014/main" id="{7DB9E260-010E-4D9A-9452-2C28AD861D1F}"/>
              </a:ext>
            </a:extLst>
          </p:cNvPr>
          <p:cNvPicPr>
            <a:picLocks noChangeAspect="1"/>
          </p:cNvPicPr>
          <p:nvPr/>
        </p:nvPicPr>
        <p:blipFill rotWithShape="1">
          <a:blip r:embed="rId4">
            <a:extLst>
              <a:ext uri="{28A0092B-C50C-407E-A947-70E740481C1C}">
                <a14:useLocalDpi xmlns:a14="http://schemas.microsoft.com/office/drawing/2010/main" val="0"/>
              </a:ext>
            </a:extLst>
          </a:blip>
          <a:srcRect t="9729" b="43680"/>
          <a:stretch/>
        </p:blipFill>
        <p:spPr>
          <a:xfrm>
            <a:off x="8691517" y="3952001"/>
            <a:ext cx="2592869" cy="2590564"/>
          </a:xfrm>
          <a:prstGeom prst="rect">
            <a:avLst/>
          </a:prstGeom>
          <a:ln>
            <a:noFill/>
          </a:ln>
          <a:effectLst>
            <a:outerShdw blurRad="190500" algn="tl" rotWithShape="0">
              <a:srgbClr val="000000">
                <a:alpha val="70000"/>
              </a:srgbClr>
            </a:outerShdw>
          </a:effectLst>
        </p:spPr>
      </p:pic>
      <p:sp>
        <p:nvSpPr>
          <p:cNvPr id="29" name="Rectangle 28">
            <a:extLst>
              <a:ext uri="{FF2B5EF4-FFF2-40B4-BE49-F238E27FC236}">
                <a16:creationId xmlns:a16="http://schemas.microsoft.com/office/drawing/2014/main" id="{761A3CDF-5B38-4D4E-907C-42D6B8FC187C}"/>
              </a:ext>
            </a:extLst>
          </p:cNvPr>
          <p:cNvSpPr/>
          <p:nvPr/>
        </p:nvSpPr>
        <p:spPr>
          <a:xfrm>
            <a:off x="8754067" y="5736195"/>
            <a:ext cx="2389536" cy="730218"/>
          </a:xfrm>
          <a:prstGeom prst="rect">
            <a:avLst/>
          </a:prstGeom>
          <a:noFill/>
          <a:ln w="38100" cap="flat" cmpd="sng" algn="ctr">
            <a:solidFill>
              <a:srgbClr val="9E699F"/>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71317036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2"/>
                                        </p:tgtEl>
                                        <p:attrNameLst>
                                          <p:attrName>style.visibility</p:attrName>
                                        </p:attrNameLst>
                                      </p:cBhvr>
                                      <p:to>
                                        <p:strVal val="visible"/>
                                      </p:to>
                                    </p:set>
                                    <p:animEffect transition="in" filter="fade">
                                      <p:cBhvr>
                                        <p:cTn id="18" dur="500"/>
                                        <p:tgtEl>
                                          <p:spTgt spid="22"/>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9"/>
                                        </p:tgtEl>
                                        <p:attrNameLst>
                                          <p:attrName>style.visibility</p:attrName>
                                        </p:attrNameLst>
                                      </p:cBhvr>
                                      <p:to>
                                        <p:strVal val="visible"/>
                                      </p:to>
                                    </p:set>
                                    <p:animEffect transition="in" filter="fade">
                                      <p:cBhvr>
                                        <p:cTn id="21" dur="500"/>
                                        <p:tgtEl>
                                          <p:spTgt spid="29"/>
                                        </p:tgtEl>
                                      </p:cBhvr>
                                    </p:animEffect>
                                  </p:childTnLst>
                                </p:cTn>
                              </p:par>
                              <p:par>
                                <p:cTn id="22" presetID="10" presetClass="entr" presetSubtype="0" fill="hold" nodeType="withEffect">
                                  <p:stCondLst>
                                    <p:cond delay="0"/>
                                  </p:stCondLst>
                                  <p:childTnLst>
                                    <p:set>
                                      <p:cBhvr>
                                        <p:cTn id="23" dur="1" fill="hold">
                                          <p:stCondLst>
                                            <p:cond delay="0"/>
                                          </p:stCondLst>
                                        </p:cTn>
                                        <p:tgtEl>
                                          <p:spTgt spid="25"/>
                                        </p:tgtEl>
                                        <p:attrNameLst>
                                          <p:attrName>style.visibility</p:attrName>
                                        </p:attrNameLst>
                                      </p:cBhvr>
                                      <p:to>
                                        <p:strVal val="visible"/>
                                      </p:to>
                                    </p:set>
                                    <p:animEffect transition="in" filter="fade">
                                      <p:cBhvr>
                                        <p:cTn id="24"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7" grpId="0" animBg="1"/>
      <p:bldP spid="22" grpId="0" animBg="1"/>
      <p:bldP spid="29"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CF6463E7-C334-4E00-AC0A-25B288378760}"/>
              </a:ext>
            </a:extLst>
          </p:cNvPr>
          <p:cNvSpPr txBox="1">
            <a:spLocks/>
          </p:cNvSpPr>
          <p:nvPr/>
        </p:nvSpPr>
        <p:spPr>
          <a:xfrm>
            <a:off x="0" y="0"/>
            <a:ext cx="5539666" cy="549171"/>
          </a:xfrm>
          <a:prstGeom prst="rect">
            <a:avLst/>
          </a:prstGeom>
        </p:spPr>
        <p:txBody>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2800" dirty="0"/>
              <a:t>Adding a Payee - Frequently Used</a:t>
            </a:r>
          </a:p>
        </p:txBody>
      </p:sp>
      <p:pic>
        <p:nvPicPr>
          <p:cNvPr id="3" name="Picture 2">
            <a:extLst>
              <a:ext uri="{FF2B5EF4-FFF2-40B4-BE49-F238E27FC236}">
                <a16:creationId xmlns:a16="http://schemas.microsoft.com/office/drawing/2014/main" id="{192A6060-34E4-4870-98F8-FDEDE623038C}"/>
              </a:ext>
            </a:extLst>
          </p:cNvPr>
          <p:cNvPicPr>
            <a:picLocks noChangeAspect="1"/>
          </p:cNvPicPr>
          <p:nvPr/>
        </p:nvPicPr>
        <p:blipFill rotWithShape="1">
          <a:blip r:embed="rId2">
            <a:extLst>
              <a:ext uri="{28A0092B-C50C-407E-A947-70E740481C1C}">
                <a14:useLocalDpi xmlns:a14="http://schemas.microsoft.com/office/drawing/2010/main" val="0"/>
              </a:ext>
            </a:extLst>
          </a:blip>
          <a:srcRect t="9729" b="43680"/>
          <a:stretch/>
        </p:blipFill>
        <p:spPr>
          <a:xfrm>
            <a:off x="751648" y="3593180"/>
            <a:ext cx="2592869" cy="2590564"/>
          </a:xfrm>
          <a:prstGeom prst="rect">
            <a:avLst/>
          </a:prstGeom>
          <a:ln>
            <a:noFill/>
          </a:ln>
          <a:effectLst>
            <a:outerShdw blurRad="190500" algn="tl" rotWithShape="0">
              <a:srgbClr val="000000">
                <a:alpha val="70000"/>
              </a:srgbClr>
            </a:outerShdw>
          </a:effectLst>
        </p:spPr>
      </p:pic>
      <p:pic>
        <p:nvPicPr>
          <p:cNvPr id="8" name="Picture 7">
            <a:extLst>
              <a:ext uri="{FF2B5EF4-FFF2-40B4-BE49-F238E27FC236}">
                <a16:creationId xmlns:a16="http://schemas.microsoft.com/office/drawing/2014/main" id="{BC29A0C8-4768-4153-AC77-3648DC9837DF}"/>
              </a:ext>
            </a:extLst>
          </p:cNvPr>
          <p:cNvPicPr>
            <a:picLocks noChangeAspect="1"/>
          </p:cNvPicPr>
          <p:nvPr/>
        </p:nvPicPr>
        <p:blipFill rotWithShape="1">
          <a:blip r:embed="rId3">
            <a:extLst>
              <a:ext uri="{28A0092B-C50C-407E-A947-70E740481C1C}">
                <a14:useLocalDpi xmlns:a14="http://schemas.microsoft.com/office/drawing/2010/main" val="0"/>
              </a:ext>
            </a:extLst>
          </a:blip>
          <a:srcRect t="7751" b="3094"/>
          <a:stretch/>
        </p:blipFill>
        <p:spPr>
          <a:xfrm>
            <a:off x="7179293" y="203655"/>
            <a:ext cx="2130129" cy="6536134"/>
          </a:xfrm>
          <a:prstGeom prst="rect">
            <a:avLst/>
          </a:prstGeom>
          <a:ln>
            <a:noFill/>
          </a:ln>
          <a:effectLst>
            <a:outerShdw blurRad="190500" algn="tl" rotWithShape="0">
              <a:srgbClr val="000000">
                <a:alpha val="70000"/>
              </a:srgbClr>
            </a:outerShdw>
          </a:effectLst>
        </p:spPr>
      </p:pic>
      <p:sp>
        <p:nvSpPr>
          <p:cNvPr id="12" name="Arrow: Right 11">
            <a:extLst>
              <a:ext uri="{FF2B5EF4-FFF2-40B4-BE49-F238E27FC236}">
                <a16:creationId xmlns:a16="http://schemas.microsoft.com/office/drawing/2014/main" id="{D46E103B-D0E3-40B5-91B3-E9A460371761}"/>
              </a:ext>
            </a:extLst>
          </p:cNvPr>
          <p:cNvSpPr/>
          <p:nvPr/>
        </p:nvSpPr>
        <p:spPr>
          <a:xfrm rot="1029563">
            <a:off x="5964225" y="2376884"/>
            <a:ext cx="1285072" cy="367553"/>
          </a:xfrm>
          <a:prstGeom prst="rightArrow">
            <a:avLst/>
          </a:prstGeom>
          <a:solidFill>
            <a:srgbClr val="9E699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9DEEED25-486C-41AB-95FF-AF4B1EE918CF}"/>
              </a:ext>
            </a:extLst>
          </p:cNvPr>
          <p:cNvSpPr txBox="1"/>
          <p:nvPr/>
        </p:nvSpPr>
        <p:spPr>
          <a:xfrm>
            <a:off x="2522630" y="877573"/>
            <a:ext cx="3559476" cy="2308324"/>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600" dirty="0"/>
              <a:t>4. Let’s say that after the member hit submit after entering the account number, this page shows up. The member will need to enter the mailing address of Comcast (where they want to send the payments to). </a:t>
            </a:r>
            <a:r>
              <a:rPr lang="en-US" sz="1600" b="1" dirty="0"/>
              <a:t>Please keep in mind that these payments WILL be sent as a physical check, not electronically.</a:t>
            </a:r>
          </a:p>
        </p:txBody>
      </p:sp>
      <p:sp>
        <p:nvSpPr>
          <p:cNvPr id="19" name="Rectangle 18">
            <a:extLst>
              <a:ext uri="{FF2B5EF4-FFF2-40B4-BE49-F238E27FC236}">
                <a16:creationId xmlns:a16="http://schemas.microsoft.com/office/drawing/2014/main" id="{BBAA9F7E-D0C7-4770-85E9-43512D2098A5}"/>
              </a:ext>
            </a:extLst>
          </p:cNvPr>
          <p:cNvSpPr/>
          <p:nvPr/>
        </p:nvSpPr>
        <p:spPr>
          <a:xfrm>
            <a:off x="7254272" y="1229877"/>
            <a:ext cx="473605" cy="1460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20" name="Rectangle 19">
            <a:extLst>
              <a:ext uri="{FF2B5EF4-FFF2-40B4-BE49-F238E27FC236}">
                <a16:creationId xmlns:a16="http://schemas.microsoft.com/office/drawing/2014/main" id="{2C3A98EB-833A-461A-8222-EA145FEC34CE}"/>
              </a:ext>
            </a:extLst>
          </p:cNvPr>
          <p:cNvSpPr/>
          <p:nvPr/>
        </p:nvSpPr>
        <p:spPr>
          <a:xfrm>
            <a:off x="7268104" y="2727336"/>
            <a:ext cx="1499714" cy="1704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23" name="Rectangle 22">
            <a:extLst>
              <a:ext uri="{FF2B5EF4-FFF2-40B4-BE49-F238E27FC236}">
                <a16:creationId xmlns:a16="http://schemas.microsoft.com/office/drawing/2014/main" id="{C6A68759-5C19-4AA1-BE6D-6D3856C774A0}"/>
              </a:ext>
            </a:extLst>
          </p:cNvPr>
          <p:cNvSpPr/>
          <p:nvPr/>
        </p:nvSpPr>
        <p:spPr>
          <a:xfrm>
            <a:off x="7268103" y="3369917"/>
            <a:ext cx="1424099" cy="1460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24" name="Rectangle 23">
            <a:extLst>
              <a:ext uri="{FF2B5EF4-FFF2-40B4-BE49-F238E27FC236}">
                <a16:creationId xmlns:a16="http://schemas.microsoft.com/office/drawing/2014/main" id="{A83992E4-F8BF-43B2-A3B8-42A500B8C831}"/>
              </a:ext>
            </a:extLst>
          </p:cNvPr>
          <p:cNvSpPr/>
          <p:nvPr/>
        </p:nvSpPr>
        <p:spPr>
          <a:xfrm>
            <a:off x="7268103" y="4192261"/>
            <a:ext cx="1424099" cy="1460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26" name="Rectangle 25">
            <a:extLst>
              <a:ext uri="{FF2B5EF4-FFF2-40B4-BE49-F238E27FC236}">
                <a16:creationId xmlns:a16="http://schemas.microsoft.com/office/drawing/2014/main" id="{21BB75B0-E90E-4B16-8593-EB0AA6EE7CF4}"/>
              </a:ext>
            </a:extLst>
          </p:cNvPr>
          <p:cNvSpPr/>
          <p:nvPr/>
        </p:nvSpPr>
        <p:spPr>
          <a:xfrm>
            <a:off x="7268103" y="3781089"/>
            <a:ext cx="1424099" cy="1460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27" name="Rectangle 26">
            <a:extLst>
              <a:ext uri="{FF2B5EF4-FFF2-40B4-BE49-F238E27FC236}">
                <a16:creationId xmlns:a16="http://schemas.microsoft.com/office/drawing/2014/main" id="{742814BE-07ED-48BC-BAEC-7016ADC06B9F}"/>
              </a:ext>
            </a:extLst>
          </p:cNvPr>
          <p:cNvSpPr/>
          <p:nvPr/>
        </p:nvSpPr>
        <p:spPr>
          <a:xfrm>
            <a:off x="7268103" y="2973974"/>
            <a:ext cx="1424099" cy="1460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28" name="Rectangle 27">
            <a:extLst>
              <a:ext uri="{FF2B5EF4-FFF2-40B4-BE49-F238E27FC236}">
                <a16:creationId xmlns:a16="http://schemas.microsoft.com/office/drawing/2014/main" id="{E7C65319-D171-4AA2-881D-D163923C1656}"/>
              </a:ext>
            </a:extLst>
          </p:cNvPr>
          <p:cNvSpPr/>
          <p:nvPr/>
        </p:nvSpPr>
        <p:spPr>
          <a:xfrm>
            <a:off x="853315" y="5365245"/>
            <a:ext cx="2389536" cy="730218"/>
          </a:xfrm>
          <a:prstGeom prst="rect">
            <a:avLst/>
          </a:prstGeom>
          <a:noFill/>
          <a:ln w="38100" cap="flat" cmpd="sng" algn="ctr">
            <a:solidFill>
              <a:srgbClr val="9E699F"/>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22" name="Arrow: Right 21">
            <a:extLst>
              <a:ext uri="{FF2B5EF4-FFF2-40B4-BE49-F238E27FC236}">
                <a16:creationId xmlns:a16="http://schemas.microsoft.com/office/drawing/2014/main" id="{7CE05462-403A-41F6-80C4-3D0CD6567A8D}"/>
              </a:ext>
            </a:extLst>
          </p:cNvPr>
          <p:cNvSpPr/>
          <p:nvPr/>
        </p:nvSpPr>
        <p:spPr>
          <a:xfrm rot="8723158">
            <a:off x="3086612" y="5158726"/>
            <a:ext cx="1285072" cy="367553"/>
          </a:xfrm>
          <a:prstGeom prst="rightArrow">
            <a:avLst/>
          </a:prstGeom>
          <a:solidFill>
            <a:srgbClr val="9E699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0A5A20D0-D63E-4644-8DE2-659F1F8BBC36}"/>
              </a:ext>
            </a:extLst>
          </p:cNvPr>
          <p:cNvSpPr txBox="1"/>
          <p:nvPr/>
        </p:nvSpPr>
        <p:spPr>
          <a:xfrm>
            <a:off x="3657199" y="4265285"/>
            <a:ext cx="3209412" cy="1077218"/>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600" dirty="0"/>
              <a:t>5. After they hit “Submit” the member should be able to see the payee on the main “Payments” screen.</a:t>
            </a:r>
          </a:p>
        </p:txBody>
      </p:sp>
    </p:spTree>
    <p:extLst>
      <p:ext uri="{BB962C8B-B14F-4D97-AF65-F5344CB8AC3E}">
        <p14:creationId xmlns:p14="http://schemas.microsoft.com/office/powerpoint/2010/main" val="231155002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fade">
                                      <p:cBhvr>
                                        <p:cTn id="10" dur="500"/>
                                        <p:tgtEl>
                                          <p:spTgt spid="28"/>
                                        </p:tgtEl>
                                      </p:cBhvr>
                                    </p:animEffect>
                                  </p:childTnLst>
                                </p:cTn>
                              </p:par>
                              <p:par>
                                <p:cTn id="11" presetID="10"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fade">
                                      <p:cBhvr>
                                        <p:cTn id="16"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2" grpId="0" animBg="1"/>
      <p:bldP spid="13"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14D452BA-0A3B-45C2-AB63-60D7E84826F0}"/>
              </a:ext>
            </a:extLst>
          </p:cNvPr>
          <p:cNvPicPr>
            <a:picLocks noChangeAspect="1"/>
          </p:cNvPicPr>
          <p:nvPr/>
        </p:nvPicPr>
        <p:blipFill rotWithShape="1">
          <a:blip r:embed="rId2">
            <a:extLst>
              <a:ext uri="{28A0092B-C50C-407E-A947-70E740481C1C}">
                <a14:useLocalDpi xmlns:a14="http://schemas.microsoft.com/office/drawing/2010/main" val="0"/>
              </a:ext>
            </a:extLst>
          </a:blip>
          <a:srcRect t="11867" b="28196"/>
          <a:stretch/>
        </p:blipFill>
        <p:spPr>
          <a:xfrm>
            <a:off x="9128644" y="3689693"/>
            <a:ext cx="2237298" cy="2875722"/>
          </a:xfrm>
          <a:prstGeom prst="rect">
            <a:avLst/>
          </a:prstGeom>
          <a:ln>
            <a:noFill/>
          </a:ln>
          <a:effectLst>
            <a:outerShdw blurRad="190500" algn="tl" rotWithShape="0">
              <a:srgbClr val="000000">
                <a:alpha val="70000"/>
              </a:srgbClr>
            </a:outerShdw>
          </a:effectLst>
        </p:spPr>
      </p:pic>
      <p:pic>
        <p:nvPicPr>
          <p:cNvPr id="25" name="Picture 24">
            <a:extLst>
              <a:ext uri="{FF2B5EF4-FFF2-40B4-BE49-F238E27FC236}">
                <a16:creationId xmlns:a16="http://schemas.microsoft.com/office/drawing/2014/main" id="{5DBBF491-F915-42E9-996E-EB70EEF04127}"/>
              </a:ext>
            </a:extLst>
          </p:cNvPr>
          <p:cNvPicPr>
            <a:picLocks noChangeAspect="1"/>
          </p:cNvPicPr>
          <p:nvPr/>
        </p:nvPicPr>
        <p:blipFill rotWithShape="1">
          <a:blip r:embed="rId3">
            <a:extLst>
              <a:ext uri="{28A0092B-C50C-407E-A947-70E740481C1C}">
                <a14:useLocalDpi xmlns:a14="http://schemas.microsoft.com/office/drawing/2010/main" val="0"/>
              </a:ext>
            </a:extLst>
          </a:blip>
          <a:srcRect t="10457" b="3382"/>
          <a:stretch/>
        </p:blipFill>
        <p:spPr>
          <a:xfrm>
            <a:off x="6454092" y="167311"/>
            <a:ext cx="2139153" cy="6543027"/>
          </a:xfrm>
          <a:prstGeom prst="rect">
            <a:avLst/>
          </a:prstGeom>
          <a:ln>
            <a:noFill/>
          </a:ln>
          <a:effectLst>
            <a:outerShdw blurRad="190500" algn="tl" rotWithShape="0">
              <a:srgbClr val="000000">
                <a:alpha val="70000"/>
              </a:srgbClr>
            </a:outerShdw>
          </a:effectLst>
        </p:spPr>
      </p:pic>
      <p:pic>
        <p:nvPicPr>
          <p:cNvPr id="14" name="Picture 13">
            <a:extLst>
              <a:ext uri="{FF2B5EF4-FFF2-40B4-BE49-F238E27FC236}">
                <a16:creationId xmlns:a16="http://schemas.microsoft.com/office/drawing/2014/main" id="{0AD08A63-DC14-4585-9739-9C75AD061DC6}"/>
              </a:ext>
            </a:extLst>
          </p:cNvPr>
          <p:cNvPicPr>
            <a:picLocks noChangeAspect="1"/>
          </p:cNvPicPr>
          <p:nvPr/>
        </p:nvPicPr>
        <p:blipFill rotWithShape="1">
          <a:blip r:embed="rId4">
            <a:extLst>
              <a:ext uri="{28A0092B-C50C-407E-A947-70E740481C1C}">
                <a14:useLocalDpi xmlns:a14="http://schemas.microsoft.com/office/drawing/2010/main" val="0"/>
              </a:ext>
            </a:extLst>
          </a:blip>
          <a:srcRect t="21700" b="14208"/>
          <a:stretch/>
        </p:blipFill>
        <p:spPr>
          <a:xfrm>
            <a:off x="826058" y="3227682"/>
            <a:ext cx="2428478" cy="3337733"/>
          </a:xfrm>
          <a:prstGeom prst="rect">
            <a:avLst/>
          </a:prstGeom>
          <a:ln>
            <a:noFill/>
          </a:ln>
          <a:effectLst>
            <a:outerShdw blurRad="190500" algn="tl" rotWithShape="0">
              <a:srgbClr val="000000">
                <a:alpha val="70000"/>
              </a:srgbClr>
            </a:outerShdw>
          </a:effectLst>
        </p:spPr>
      </p:pic>
      <p:pic>
        <p:nvPicPr>
          <p:cNvPr id="21" name="Picture 20">
            <a:extLst>
              <a:ext uri="{FF2B5EF4-FFF2-40B4-BE49-F238E27FC236}">
                <a16:creationId xmlns:a16="http://schemas.microsoft.com/office/drawing/2014/main" id="{C485AACE-9532-4552-A512-C95DF67937D6}"/>
              </a:ext>
            </a:extLst>
          </p:cNvPr>
          <p:cNvPicPr>
            <a:picLocks noChangeAspect="1"/>
          </p:cNvPicPr>
          <p:nvPr/>
        </p:nvPicPr>
        <p:blipFill rotWithShape="1">
          <a:blip r:embed="rId5">
            <a:extLst>
              <a:ext uri="{28A0092B-C50C-407E-A947-70E740481C1C}">
                <a14:useLocalDpi xmlns:a14="http://schemas.microsoft.com/office/drawing/2010/main" val="0"/>
              </a:ext>
            </a:extLst>
          </a:blip>
          <a:srcRect t="70940" b="12783"/>
          <a:stretch/>
        </p:blipFill>
        <p:spPr>
          <a:xfrm>
            <a:off x="3611080" y="1744319"/>
            <a:ext cx="2648765" cy="1435549"/>
          </a:xfrm>
          <a:prstGeom prst="rect">
            <a:avLst/>
          </a:prstGeom>
          <a:ln>
            <a:noFill/>
          </a:ln>
          <a:effectLst>
            <a:outerShdw blurRad="190500" algn="tl" rotWithShape="0">
              <a:srgbClr val="000000">
                <a:alpha val="70000"/>
              </a:srgbClr>
            </a:outerShdw>
          </a:effectLst>
        </p:spPr>
      </p:pic>
      <p:sp>
        <p:nvSpPr>
          <p:cNvPr id="9" name="Title 1">
            <a:extLst>
              <a:ext uri="{FF2B5EF4-FFF2-40B4-BE49-F238E27FC236}">
                <a16:creationId xmlns:a16="http://schemas.microsoft.com/office/drawing/2014/main" id="{CF6463E7-C334-4E00-AC0A-25B288378760}"/>
              </a:ext>
            </a:extLst>
          </p:cNvPr>
          <p:cNvSpPr txBox="1">
            <a:spLocks/>
          </p:cNvSpPr>
          <p:nvPr/>
        </p:nvSpPr>
        <p:spPr>
          <a:xfrm>
            <a:off x="0" y="0"/>
            <a:ext cx="4394447" cy="549171"/>
          </a:xfrm>
          <a:prstGeom prst="rect">
            <a:avLst/>
          </a:prstGeom>
        </p:spPr>
        <p:txBody>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2800" dirty="0"/>
              <a:t>Adding a Payee – Company</a:t>
            </a:r>
          </a:p>
        </p:txBody>
      </p:sp>
      <p:sp>
        <p:nvSpPr>
          <p:cNvPr id="13" name="TextBox 12">
            <a:extLst>
              <a:ext uri="{FF2B5EF4-FFF2-40B4-BE49-F238E27FC236}">
                <a16:creationId xmlns:a16="http://schemas.microsoft.com/office/drawing/2014/main" id="{0A5A20D0-D63E-4644-8DE2-659F1F8BBC36}"/>
              </a:ext>
            </a:extLst>
          </p:cNvPr>
          <p:cNvSpPr txBox="1"/>
          <p:nvPr/>
        </p:nvSpPr>
        <p:spPr>
          <a:xfrm>
            <a:off x="8714415" y="2511500"/>
            <a:ext cx="3209412" cy="1077218"/>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600" dirty="0"/>
              <a:t>4. After they hit “Next” the member should be able to see the payee on the main “Payments” screen.</a:t>
            </a:r>
          </a:p>
        </p:txBody>
      </p:sp>
      <p:sp>
        <p:nvSpPr>
          <p:cNvPr id="16" name="Rectangle 15">
            <a:extLst>
              <a:ext uri="{FF2B5EF4-FFF2-40B4-BE49-F238E27FC236}">
                <a16:creationId xmlns:a16="http://schemas.microsoft.com/office/drawing/2014/main" id="{5EFBCB51-56B6-434A-A1A2-CA4BC55E8687}"/>
              </a:ext>
            </a:extLst>
          </p:cNvPr>
          <p:cNvSpPr/>
          <p:nvPr/>
        </p:nvSpPr>
        <p:spPr>
          <a:xfrm>
            <a:off x="3780224" y="2303931"/>
            <a:ext cx="2237297" cy="417627"/>
          </a:xfrm>
          <a:prstGeom prst="rect">
            <a:avLst/>
          </a:prstGeom>
          <a:noFill/>
          <a:ln w="38100" cap="flat" cmpd="sng" algn="ctr">
            <a:solidFill>
              <a:srgbClr val="9E699F"/>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6" name="Arrow: Right 5">
            <a:extLst>
              <a:ext uri="{FF2B5EF4-FFF2-40B4-BE49-F238E27FC236}">
                <a16:creationId xmlns:a16="http://schemas.microsoft.com/office/drawing/2014/main" id="{EBECCE00-BB29-47A8-B373-411A47D8EE92}"/>
              </a:ext>
            </a:extLst>
          </p:cNvPr>
          <p:cNvSpPr/>
          <p:nvPr/>
        </p:nvSpPr>
        <p:spPr>
          <a:xfrm rot="1900075">
            <a:off x="2533491" y="1799161"/>
            <a:ext cx="1288747" cy="367553"/>
          </a:xfrm>
          <a:prstGeom prst="rightArrow">
            <a:avLst/>
          </a:prstGeom>
          <a:solidFill>
            <a:srgbClr val="9E699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2AE92FD0-46A5-4144-BC7B-F2C14A146A09}"/>
              </a:ext>
            </a:extLst>
          </p:cNvPr>
          <p:cNvSpPr txBox="1"/>
          <p:nvPr/>
        </p:nvSpPr>
        <p:spPr>
          <a:xfrm>
            <a:off x="309961" y="687968"/>
            <a:ext cx="3029569" cy="2308324"/>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600" dirty="0"/>
              <a:t>1. If the member needs to pay a business that isn’t listed as a frequently used payee they will want to use this option. On the “Add Payee” page, you will want to direct the member towards the bottom of the screen and click the “Pay a Company” option.</a:t>
            </a:r>
          </a:p>
        </p:txBody>
      </p:sp>
      <p:sp>
        <p:nvSpPr>
          <p:cNvPr id="18" name="Arrow: Right 17">
            <a:extLst>
              <a:ext uri="{FF2B5EF4-FFF2-40B4-BE49-F238E27FC236}">
                <a16:creationId xmlns:a16="http://schemas.microsoft.com/office/drawing/2014/main" id="{724EBB54-3AFB-46B2-B30C-1F4DADC4721B}"/>
              </a:ext>
            </a:extLst>
          </p:cNvPr>
          <p:cNvSpPr/>
          <p:nvPr/>
        </p:nvSpPr>
        <p:spPr>
          <a:xfrm rot="10408246">
            <a:off x="2966841" y="4079943"/>
            <a:ext cx="722367" cy="367553"/>
          </a:xfrm>
          <a:prstGeom prst="rightArrow">
            <a:avLst/>
          </a:prstGeom>
          <a:solidFill>
            <a:srgbClr val="9E699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7D043DB9-24F7-4A6B-9806-919C988D792E}"/>
              </a:ext>
            </a:extLst>
          </p:cNvPr>
          <p:cNvSpPr txBox="1"/>
          <p:nvPr/>
        </p:nvSpPr>
        <p:spPr>
          <a:xfrm>
            <a:off x="3586439" y="3577284"/>
            <a:ext cx="2535750" cy="181588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400" dirty="0"/>
              <a:t>2. Once they click on this, it will ask them to put in the name of the company, the account number that it needs to be sent to (the member will need to get this from the payee if they don’t have it) and the zip code. </a:t>
            </a:r>
          </a:p>
        </p:txBody>
      </p:sp>
      <p:sp>
        <p:nvSpPr>
          <p:cNvPr id="12" name="Arrow: Right 11">
            <a:extLst>
              <a:ext uri="{FF2B5EF4-FFF2-40B4-BE49-F238E27FC236}">
                <a16:creationId xmlns:a16="http://schemas.microsoft.com/office/drawing/2014/main" id="{D46E103B-D0E3-40B5-91B3-E9A460371761}"/>
              </a:ext>
            </a:extLst>
          </p:cNvPr>
          <p:cNvSpPr/>
          <p:nvPr/>
        </p:nvSpPr>
        <p:spPr>
          <a:xfrm rot="8769878">
            <a:off x="8197839" y="1998438"/>
            <a:ext cx="818147" cy="313038"/>
          </a:xfrm>
          <a:prstGeom prst="rightArrow">
            <a:avLst/>
          </a:prstGeom>
          <a:solidFill>
            <a:srgbClr val="9E699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9DEEED25-486C-41AB-95FF-AF4B1EE918CF}"/>
              </a:ext>
            </a:extLst>
          </p:cNvPr>
          <p:cNvSpPr txBox="1"/>
          <p:nvPr/>
        </p:nvSpPr>
        <p:spPr>
          <a:xfrm>
            <a:off x="8879684" y="488049"/>
            <a:ext cx="2899653" cy="181588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600" dirty="0"/>
              <a:t>3. After they hit submit, this page will show up and the member will need to enter the mailing address of Generic Utility Company (where they want to send the payments to). </a:t>
            </a:r>
          </a:p>
        </p:txBody>
      </p:sp>
      <p:sp>
        <p:nvSpPr>
          <p:cNvPr id="20" name="Rectangle 19">
            <a:extLst>
              <a:ext uri="{FF2B5EF4-FFF2-40B4-BE49-F238E27FC236}">
                <a16:creationId xmlns:a16="http://schemas.microsoft.com/office/drawing/2014/main" id="{2C3A98EB-833A-461A-8222-EA145FEC34CE}"/>
              </a:ext>
            </a:extLst>
          </p:cNvPr>
          <p:cNvSpPr/>
          <p:nvPr/>
        </p:nvSpPr>
        <p:spPr>
          <a:xfrm>
            <a:off x="6604981" y="2462093"/>
            <a:ext cx="1424099" cy="1460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23" name="Rectangle 22">
            <a:extLst>
              <a:ext uri="{FF2B5EF4-FFF2-40B4-BE49-F238E27FC236}">
                <a16:creationId xmlns:a16="http://schemas.microsoft.com/office/drawing/2014/main" id="{C6A68759-5C19-4AA1-BE6D-6D3856C774A0}"/>
              </a:ext>
            </a:extLst>
          </p:cNvPr>
          <p:cNvSpPr/>
          <p:nvPr/>
        </p:nvSpPr>
        <p:spPr>
          <a:xfrm>
            <a:off x="6604981" y="3121607"/>
            <a:ext cx="1424099" cy="1460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24" name="Rectangle 23">
            <a:extLst>
              <a:ext uri="{FF2B5EF4-FFF2-40B4-BE49-F238E27FC236}">
                <a16:creationId xmlns:a16="http://schemas.microsoft.com/office/drawing/2014/main" id="{A83992E4-F8BF-43B2-A3B8-42A500B8C831}"/>
              </a:ext>
            </a:extLst>
          </p:cNvPr>
          <p:cNvSpPr/>
          <p:nvPr/>
        </p:nvSpPr>
        <p:spPr>
          <a:xfrm>
            <a:off x="6597886" y="3857441"/>
            <a:ext cx="1424099" cy="1460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26" name="Rectangle 25">
            <a:extLst>
              <a:ext uri="{FF2B5EF4-FFF2-40B4-BE49-F238E27FC236}">
                <a16:creationId xmlns:a16="http://schemas.microsoft.com/office/drawing/2014/main" id="{21BB75B0-E90E-4B16-8593-EB0AA6EE7CF4}"/>
              </a:ext>
            </a:extLst>
          </p:cNvPr>
          <p:cNvSpPr/>
          <p:nvPr/>
        </p:nvSpPr>
        <p:spPr>
          <a:xfrm>
            <a:off x="6586557" y="3489524"/>
            <a:ext cx="1424099" cy="1460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27" name="Rectangle 26">
            <a:extLst>
              <a:ext uri="{FF2B5EF4-FFF2-40B4-BE49-F238E27FC236}">
                <a16:creationId xmlns:a16="http://schemas.microsoft.com/office/drawing/2014/main" id="{742814BE-07ED-48BC-BAEC-7016ADC06B9F}"/>
              </a:ext>
            </a:extLst>
          </p:cNvPr>
          <p:cNvSpPr/>
          <p:nvPr/>
        </p:nvSpPr>
        <p:spPr>
          <a:xfrm>
            <a:off x="6604981" y="2716147"/>
            <a:ext cx="1424099" cy="1460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28" name="Rectangle 27">
            <a:extLst>
              <a:ext uri="{FF2B5EF4-FFF2-40B4-BE49-F238E27FC236}">
                <a16:creationId xmlns:a16="http://schemas.microsoft.com/office/drawing/2014/main" id="{E7C65319-D171-4AA2-881D-D163923C1656}"/>
              </a:ext>
            </a:extLst>
          </p:cNvPr>
          <p:cNvSpPr/>
          <p:nvPr/>
        </p:nvSpPr>
        <p:spPr>
          <a:xfrm>
            <a:off x="9249017" y="5883646"/>
            <a:ext cx="2042565" cy="574416"/>
          </a:xfrm>
          <a:prstGeom prst="rect">
            <a:avLst/>
          </a:prstGeom>
          <a:noFill/>
          <a:ln w="38100" cap="flat" cmpd="sng" algn="ctr">
            <a:solidFill>
              <a:srgbClr val="9E699F"/>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90860110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par>
                                <p:cTn id="19" presetID="1" presetClass="entr" presetSubtype="0" fill="hold" nodeType="with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par>
                                <p:cTn id="21" presetID="10"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500"/>
                                        <p:tgtEl>
                                          <p:spTgt spid="15"/>
                                        </p:tgtEl>
                                      </p:cBhvr>
                                    </p:animEffect>
                                  </p:childTnLst>
                                </p:cTn>
                              </p:par>
                              <p:par>
                                <p:cTn id="24" presetID="1" presetClass="entr" presetSubtype="0" fill="hold" grpId="0" nodeType="withEffect">
                                  <p:stCondLst>
                                    <p:cond delay="0"/>
                                  </p:stCondLst>
                                  <p:childTnLst>
                                    <p:set>
                                      <p:cBhvr>
                                        <p:cTn id="25" dur="1" fill="hold">
                                          <p:stCondLst>
                                            <p:cond delay="0"/>
                                          </p:stCondLst>
                                        </p:cTn>
                                        <p:tgtEl>
                                          <p:spTgt spid="20"/>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27"/>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23"/>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26"/>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24"/>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fade">
                                      <p:cBhvr>
                                        <p:cTn id="38" dur="500"/>
                                        <p:tgtEl>
                                          <p:spTgt spid="13"/>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8"/>
                                        </p:tgtEl>
                                        <p:attrNameLst>
                                          <p:attrName>style.visibility</p:attrName>
                                        </p:attrNameLst>
                                      </p:cBhvr>
                                      <p:to>
                                        <p:strVal val="visible"/>
                                      </p:to>
                                    </p:set>
                                    <p:animEffect transition="in" filter="fade">
                                      <p:cBhvr>
                                        <p:cTn id="41" dur="500"/>
                                        <p:tgtEl>
                                          <p:spTgt spid="28"/>
                                        </p:tgtEl>
                                      </p:cBhvr>
                                    </p:animEffect>
                                  </p:childTnLst>
                                </p:cTn>
                              </p:par>
                              <p:par>
                                <p:cTn id="42" presetID="1" presetClass="entr" presetSubtype="0" fill="hold" nodeType="withEffect">
                                  <p:stCondLst>
                                    <p:cond delay="0"/>
                                  </p:stCondLst>
                                  <p:childTnLst>
                                    <p:set>
                                      <p:cBhvr>
                                        <p:cTn id="43"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8" grpId="0" animBg="1"/>
      <p:bldP spid="17" grpId="0" animBg="1"/>
      <p:bldP spid="12" grpId="0" animBg="1"/>
      <p:bldP spid="15" grpId="0" animBg="1"/>
      <p:bldP spid="20" grpId="0" animBg="1"/>
      <p:bldP spid="23" grpId="0" animBg="1"/>
      <p:bldP spid="24" grpId="0" animBg="1"/>
      <p:bldP spid="26" grpId="0" animBg="1"/>
      <p:bldP spid="27" grpId="0" animBg="1"/>
      <p:bldP spid="2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CF6463E7-C334-4E00-AC0A-25B288378760}"/>
              </a:ext>
            </a:extLst>
          </p:cNvPr>
          <p:cNvSpPr txBox="1">
            <a:spLocks/>
          </p:cNvSpPr>
          <p:nvPr/>
        </p:nvSpPr>
        <p:spPr>
          <a:xfrm>
            <a:off x="0" y="0"/>
            <a:ext cx="7439487" cy="549171"/>
          </a:xfrm>
          <a:prstGeom prst="rect">
            <a:avLst/>
          </a:prstGeom>
        </p:spPr>
        <p:txBody>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2800" dirty="0"/>
              <a:t>Adding a Payee – Unknown Account Number</a:t>
            </a:r>
          </a:p>
        </p:txBody>
      </p:sp>
      <p:pic>
        <p:nvPicPr>
          <p:cNvPr id="4" name="Picture 3">
            <a:extLst>
              <a:ext uri="{FF2B5EF4-FFF2-40B4-BE49-F238E27FC236}">
                <a16:creationId xmlns:a16="http://schemas.microsoft.com/office/drawing/2014/main" id="{F3921832-D0D8-4549-9F65-BA837159B158}"/>
              </a:ext>
            </a:extLst>
          </p:cNvPr>
          <p:cNvPicPr>
            <a:picLocks noChangeAspect="1"/>
          </p:cNvPicPr>
          <p:nvPr/>
        </p:nvPicPr>
        <p:blipFill rotWithShape="1">
          <a:blip r:embed="rId2">
            <a:extLst>
              <a:ext uri="{28A0092B-C50C-407E-A947-70E740481C1C}">
                <a14:useLocalDpi xmlns:a14="http://schemas.microsoft.com/office/drawing/2010/main" val="0"/>
              </a:ext>
            </a:extLst>
          </a:blip>
          <a:srcRect t="10943" b="23796"/>
          <a:stretch/>
        </p:blipFill>
        <p:spPr>
          <a:xfrm>
            <a:off x="5923778" y="1598183"/>
            <a:ext cx="3052441" cy="4271841"/>
          </a:xfrm>
          <a:prstGeom prst="rect">
            <a:avLst/>
          </a:prstGeom>
          <a:ln>
            <a:noFill/>
          </a:ln>
          <a:effectLst>
            <a:outerShdw blurRad="190500" algn="tl" rotWithShape="0">
              <a:srgbClr val="000000">
                <a:alpha val="70000"/>
              </a:srgbClr>
            </a:outerShdw>
          </a:effectLst>
        </p:spPr>
      </p:pic>
      <p:sp>
        <p:nvSpPr>
          <p:cNvPr id="29" name="TextBox 28">
            <a:extLst>
              <a:ext uri="{FF2B5EF4-FFF2-40B4-BE49-F238E27FC236}">
                <a16:creationId xmlns:a16="http://schemas.microsoft.com/office/drawing/2014/main" id="{2638CC5A-8E68-4B2D-9C89-72615CB12D93}"/>
              </a:ext>
            </a:extLst>
          </p:cNvPr>
          <p:cNvSpPr txBox="1"/>
          <p:nvPr/>
        </p:nvSpPr>
        <p:spPr>
          <a:xfrm>
            <a:off x="719064" y="1598183"/>
            <a:ext cx="4587989" cy="116955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400" dirty="0"/>
              <a:t>If for some reason the member doesn’t have the account number for the place they are trying to pay (such as they don’t accept electronic payments) then the member can put any sort of further identifying information in the “account number” fields.</a:t>
            </a:r>
          </a:p>
        </p:txBody>
      </p:sp>
      <p:sp>
        <p:nvSpPr>
          <p:cNvPr id="30" name="TextBox 29">
            <a:extLst>
              <a:ext uri="{FF2B5EF4-FFF2-40B4-BE49-F238E27FC236}">
                <a16:creationId xmlns:a16="http://schemas.microsoft.com/office/drawing/2014/main" id="{31F51017-AFEF-43C7-8492-3B84510A7A7E}"/>
              </a:ext>
            </a:extLst>
          </p:cNvPr>
          <p:cNvSpPr txBox="1"/>
          <p:nvPr/>
        </p:nvSpPr>
        <p:spPr>
          <a:xfrm>
            <a:off x="719065" y="3734103"/>
            <a:ext cx="4587989" cy="138499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1400" dirty="0"/>
              <a:t>For example: Let’s say you are trying to pay your phone bill, you could provide the name on the bill (in this example, Cyprus) and the phone number linked to the account (801-260-7600). </a:t>
            </a:r>
            <a:r>
              <a:rPr lang="en-US" sz="1400" b="1" dirty="0"/>
              <a:t>Please make sure the member knows that these payments will ONLY be sent as physical checks!</a:t>
            </a:r>
          </a:p>
        </p:txBody>
      </p:sp>
      <p:sp>
        <p:nvSpPr>
          <p:cNvPr id="13" name="Rectangle 12">
            <a:extLst>
              <a:ext uri="{FF2B5EF4-FFF2-40B4-BE49-F238E27FC236}">
                <a16:creationId xmlns:a16="http://schemas.microsoft.com/office/drawing/2014/main" id="{A5312D9B-B224-4294-8C8C-D796987A3F98}"/>
              </a:ext>
            </a:extLst>
          </p:cNvPr>
          <p:cNvSpPr/>
          <p:nvPr/>
        </p:nvSpPr>
        <p:spPr>
          <a:xfrm>
            <a:off x="6168753" y="3429000"/>
            <a:ext cx="1733676" cy="16148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15" name="Rectangle 14">
            <a:extLst>
              <a:ext uri="{FF2B5EF4-FFF2-40B4-BE49-F238E27FC236}">
                <a16:creationId xmlns:a16="http://schemas.microsoft.com/office/drawing/2014/main" id="{B34881BE-54D0-41D0-A9F6-06F6FA672F3C}"/>
              </a:ext>
            </a:extLst>
          </p:cNvPr>
          <p:cNvSpPr/>
          <p:nvPr/>
        </p:nvSpPr>
        <p:spPr>
          <a:xfrm>
            <a:off x="6168753" y="4415424"/>
            <a:ext cx="1733676" cy="16148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Tree>
    <p:extLst>
      <p:ext uri="{BB962C8B-B14F-4D97-AF65-F5344CB8AC3E}">
        <p14:creationId xmlns:p14="http://schemas.microsoft.com/office/powerpoint/2010/main" val="263192227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subTnLst>
                                    <p:set>
                                      <p:cBhvr override="childStyle">
                                        <p:cTn dur="1" fill="hold" display="0" masterRel="nextClick" afterEffect="1"/>
                                        <p:tgtEl>
                                          <p:spTgt spid="13"/>
                                        </p:tgtEl>
                                        <p:attrNameLst>
                                          <p:attrName>style.visibility</p:attrName>
                                        </p:attrNameLst>
                                      </p:cBhvr>
                                      <p:to>
                                        <p:strVal val="hidden"/>
                                      </p:to>
                                    </p:set>
                                  </p:subTnLst>
                                </p:cTn>
                              </p:par>
                              <p:par>
                                <p:cTn id="9" presetID="1" presetClass="entr" presetSubtype="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subTnLst>
                                    <p:set>
                                      <p:cBhvr override="childStyle">
                                        <p:cTn dur="1" fill="hold" display="0" masterRel="nextClick" afterEffect="1"/>
                                        <p:tgtEl>
                                          <p:spTgt spid="15"/>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fade">
                                      <p:cBhvr>
                                        <p:cTn id="15"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13" grpId="0" animBg="1"/>
      <p:bldP spid="15"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34">
            <a:extLst>
              <a:ext uri="{FF2B5EF4-FFF2-40B4-BE49-F238E27FC236}">
                <a16:creationId xmlns:a16="http://schemas.microsoft.com/office/drawing/2014/main" id="{72F37C3D-7969-4DBF-905C-9011ED2F69BC}"/>
              </a:ext>
            </a:extLst>
          </p:cNvPr>
          <p:cNvPicPr>
            <a:picLocks noChangeAspect="1"/>
          </p:cNvPicPr>
          <p:nvPr/>
        </p:nvPicPr>
        <p:blipFill rotWithShape="1">
          <a:blip r:embed="rId2">
            <a:extLst>
              <a:ext uri="{28A0092B-C50C-407E-A947-70E740481C1C}">
                <a14:useLocalDpi xmlns:a14="http://schemas.microsoft.com/office/drawing/2010/main" val="0"/>
              </a:ext>
            </a:extLst>
          </a:blip>
          <a:srcRect t="7262" b="11572"/>
          <a:stretch/>
        </p:blipFill>
        <p:spPr>
          <a:xfrm>
            <a:off x="6402123" y="388121"/>
            <a:ext cx="2350736" cy="6202805"/>
          </a:xfrm>
          <a:prstGeom prst="rect">
            <a:avLst/>
          </a:prstGeom>
          <a:ln>
            <a:noFill/>
          </a:ln>
          <a:effectLst>
            <a:outerShdw blurRad="190500" algn="tl" rotWithShape="0">
              <a:srgbClr val="000000">
                <a:alpha val="70000"/>
              </a:srgbClr>
            </a:outerShdw>
          </a:effectLst>
        </p:spPr>
      </p:pic>
      <p:pic>
        <p:nvPicPr>
          <p:cNvPr id="21" name="Picture 20">
            <a:extLst>
              <a:ext uri="{FF2B5EF4-FFF2-40B4-BE49-F238E27FC236}">
                <a16:creationId xmlns:a16="http://schemas.microsoft.com/office/drawing/2014/main" id="{C485AACE-9532-4552-A512-C95DF67937D6}"/>
              </a:ext>
            </a:extLst>
          </p:cNvPr>
          <p:cNvPicPr>
            <a:picLocks noChangeAspect="1"/>
          </p:cNvPicPr>
          <p:nvPr/>
        </p:nvPicPr>
        <p:blipFill rotWithShape="1">
          <a:blip r:embed="rId3">
            <a:extLst>
              <a:ext uri="{28A0092B-C50C-407E-A947-70E740481C1C}">
                <a14:useLocalDpi xmlns:a14="http://schemas.microsoft.com/office/drawing/2010/main" val="0"/>
              </a:ext>
            </a:extLst>
          </a:blip>
          <a:srcRect t="70940" b="12783"/>
          <a:stretch/>
        </p:blipFill>
        <p:spPr>
          <a:xfrm>
            <a:off x="3604358" y="1595309"/>
            <a:ext cx="2648765" cy="1435549"/>
          </a:xfrm>
          <a:prstGeom prst="rect">
            <a:avLst/>
          </a:prstGeom>
          <a:ln>
            <a:noFill/>
          </a:ln>
          <a:effectLst>
            <a:outerShdw blurRad="190500" algn="tl" rotWithShape="0">
              <a:srgbClr val="000000">
                <a:alpha val="70000"/>
              </a:srgbClr>
            </a:outerShdw>
          </a:effectLst>
        </p:spPr>
      </p:pic>
      <p:sp>
        <p:nvSpPr>
          <p:cNvPr id="9" name="Title 1">
            <a:extLst>
              <a:ext uri="{FF2B5EF4-FFF2-40B4-BE49-F238E27FC236}">
                <a16:creationId xmlns:a16="http://schemas.microsoft.com/office/drawing/2014/main" id="{CF6463E7-C334-4E00-AC0A-25B288378760}"/>
              </a:ext>
            </a:extLst>
          </p:cNvPr>
          <p:cNvSpPr txBox="1">
            <a:spLocks/>
          </p:cNvSpPr>
          <p:nvPr/>
        </p:nvSpPr>
        <p:spPr>
          <a:xfrm>
            <a:off x="0" y="0"/>
            <a:ext cx="6260786" cy="549171"/>
          </a:xfrm>
          <a:prstGeom prst="rect">
            <a:avLst/>
          </a:prstGeom>
        </p:spPr>
        <p:txBody>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2800" dirty="0"/>
              <a:t>Adding a Payee – Individual Electronic</a:t>
            </a:r>
          </a:p>
        </p:txBody>
      </p:sp>
      <p:sp>
        <p:nvSpPr>
          <p:cNvPr id="13" name="TextBox 12">
            <a:extLst>
              <a:ext uri="{FF2B5EF4-FFF2-40B4-BE49-F238E27FC236}">
                <a16:creationId xmlns:a16="http://schemas.microsoft.com/office/drawing/2014/main" id="{0A5A20D0-D63E-4644-8DE2-659F1F8BBC36}"/>
              </a:ext>
            </a:extLst>
          </p:cNvPr>
          <p:cNvSpPr txBox="1"/>
          <p:nvPr/>
        </p:nvSpPr>
        <p:spPr>
          <a:xfrm>
            <a:off x="8915402" y="3039206"/>
            <a:ext cx="2899653" cy="1077218"/>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600" dirty="0"/>
              <a:t>4. After they hit “Next” the member should be able to see the payee on the main “Payments” screen.</a:t>
            </a:r>
          </a:p>
        </p:txBody>
      </p:sp>
      <p:sp>
        <p:nvSpPr>
          <p:cNvPr id="16" name="Rectangle 15">
            <a:extLst>
              <a:ext uri="{FF2B5EF4-FFF2-40B4-BE49-F238E27FC236}">
                <a16:creationId xmlns:a16="http://schemas.microsoft.com/office/drawing/2014/main" id="{5EFBCB51-56B6-434A-A1A2-CA4BC55E8687}"/>
              </a:ext>
            </a:extLst>
          </p:cNvPr>
          <p:cNvSpPr/>
          <p:nvPr/>
        </p:nvSpPr>
        <p:spPr>
          <a:xfrm>
            <a:off x="3728002" y="2768435"/>
            <a:ext cx="2237297" cy="227092"/>
          </a:xfrm>
          <a:prstGeom prst="rect">
            <a:avLst/>
          </a:prstGeom>
          <a:noFill/>
          <a:ln w="38100" cap="flat" cmpd="sng" algn="ctr">
            <a:solidFill>
              <a:srgbClr val="9E699F"/>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6" name="Arrow: Right 5">
            <a:extLst>
              <a:ext uri="{FF2B5EF4-FFF2-40B4-BE49-F238E27FC236}">
                <a16:creationId xmlns:a16="http://schemas.microsoft.com/office/drawing/2014/main" id="{EBECCE00-BB29-47A8-B373-411A47D8EE92}"/>
              </a:ext>
            </a:extLst>
          </p:cNvPr>
          <p:cNvSpPr/>
          <p:nvPr/>
        </p:nvSpPr>
        <p:spPr>
          <a:xfrm rot="1786539">
            <a:off x="2973484" y="2398898"/>
            <a:ext cx="816190" cy="367553"/>
          </a:xfrm>
          <a:prstGeom prst="rightArrow">
            <a:avLst/>
          </a:prstGeom>
          <a:solidFill>
            <a:srgbClr val="9E699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2AE92FD0-46A5-4144-BC7B-F2C14A146A09}"/>
              </a:ext>
            </a:extLst>
          </p:cNvPr>
          <p:cNvSpPr txBox="1"/>
          <p:nvPr/>
        </p:nvSpPr>
        <p:spPr>
          <a:xfrm>
            <a:off x="201114" y="1443695"/>
            <a:ext cx="3138813" cy="2062103"/>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600" dirty="0"/>
              <a:t>1. Let’s say the member needs to pay an individual such as a family member or friend. On the “Add Payee” page, you will want to direct the member towards the bottom of the screen and click the “Pay a Person” option. </a:t>
            </a:r>
          </a:p>
        </p:txBody>
      </p:sp>
      <p:sp>
        <p:nvSpPr>
          <p:cNvPr id="15" name="TextBox 14">
            <a:extLst>
              <a:ext uri="{FF2B5EF4-FFF2-40B4-BE49-F238E27FC236}">
                <a16:creationId xmlns:a16="http://schemas.microsoft.com/office/drawing/2014/main" id="{9DEEED25-486C-41AB-95FF-AF4B1EE918CF}"/>
              </a:ext>
            </a:extLst>
          </p:cNvPr>
          <p:cNvSpPr txBox="1"/>
          <p:nvPr/>
        </p:nvSpPr>
        <p:spPr>
          <a:xfrm>
            <a:off x="8894196" y="412643"/>
            <a:ext cx="2899653" cy="2308324"/>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600" dirty="0"/>
              <a:t>3. After they select that option, this page will show up and the member will need to enter the name, phone number, account type, and account/routing number of where they want to send the payment. They will also have to add a payee nickname.</a:t>
            </a:r>
          </a:p>
        </p:txBody>
      </p:sp>
      <p:pic>
        <p:nvPicPr>
          <p:cNvPr id="5" name="Picture 4">
            <a:extLst>
              <a:ext uri="{FF2B5EF4-FFF2-40B4-BE49-F238E27FC236}">
                <a16:creationId xmlns:a16="http://schemas.microsoft.com/office/drawing/2014/main" id="{1B25CA76-85FF-4894-829A-64205FFFF628}"/>
              </a:ext>
            </a:extLst>
          </p:cNvPr>
          <p:cNvPicPr>
            <a:picLocks noChangeAspect="1"/>
          </p:cNvPicPr>
          <p:nvPr/>
        </p:nvPicPr>
        <p:blipFill rotWithShape="1">
          <a:blip r:embed="rId4">
            <a:extLst>
              <a:ext uri="{28A0092B-C50C-407E-A947-70E740481C1C}">
                <a14:useLocalDpi xmlns:a14="http://schemas.microsoft.com/office/drawing/2010/main" val="0"/>
              </a:ext>
            </a:extLst>
          </a:blip>
          <a:srcRect t="41984" b="22935"/>
          <a:stretch/>
        </p:blipFill>
        <p:spPr>
          <a:xfrm>
            <a:off x="3621501" y="3689693"/>
            <a:ext cx="2635183" cy="1982387"/>
          </a:xfrm>
          <a:prstGeom prst="rect">
            <a:avLst/>
          </a:prstGeom>
          <a:ln>
            <a:noFill/>
          </a:ln>
          <a:effectLst>
            <a:outerShdw blurRad="190500" algn="tl" rotWithShape="0">
              <a:srgbClr val="000000">
                <a:alpha val="70000"/>
              </a:srgbClr>
            </a:outerShdw>
          </a:effectLst>
        </p:spPr>
      </p:pic>
      <p:sp>
        <p:nvSpPr>
          <p:cNvPr id="18" name="Arrow: Right 17">
            <a:extLst>
              <a:ext uri="{FF2B5EF4-FFF2-40B4-BE49-F238E27FC236}">
                <a16:creationId xmlns:a16="http://schemas.microsoft.com/office/drawing/2014/main" id="{724EBB54-3AFB-46B2-B30C-1F4DADC4721B}"/>
              </a:ext>
            </a:extLst>
          </p:cNvPr>
          <p:cNvSpPr/>
          <p:nvPr/>
        </p:nvSpPr>
        <p:spPr>
          <a:xfrm rot="20895511">
            <a:off x="3074852" y="4519675"/>
            <a:ext cx="722367" cy="367553"/>
          </a:xfrm>
          <a:prstGeom prst="rightArrow">
            <a:avLst/>
          </a:prstGeom>
          <a:solidFill>
            <a:srgbClr val="9E699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00953299-AFA1-4A36-AD57-777BF8BDC781}"/>
              </a:ext>
            </a:extLst>
          </p:cNvPr>
          <p:cNvSpPr txBox="1"/>
          <p:nvPr/>
        </p:nvSpPr>
        <p:spPr>
          <a:xfrm>
            <a:off x="208776" y="4620236"/>
            <a:ext cx="3138813" cy="1323439"/>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600" dirty="0"/>
              <a:t>2. This should ask the member to specify if it’s to be set up for electronic deposit or via check. For this example, let’s do the Direct Deposit option.</a:t>
            </a:r>
          </a:p>
        </p:txBody>
      </p:sp>
      <p:sp>
        <p:nvSpPr>
          <p:cNvPr id="36" name="Rectangle 35">
            <a:extLst>
              <a:ext uri="{FF2B5EF4-FFF2-40B4-BE49-F238E27FC236}">
                <a16:creationId xmlns:a16="http://schemas.microsoft.com/office/drawing/2014/main" id="{C872706A-A4F2-46C6-A9C1-7D0E5191DEF0}"/>
              </a:ext>
            </a:extLst>
          </p:cNvPr>
          <p:cNvSpPr/>
          <p:nvPr/>
        </p:nvSpPr>
        <p:spPr>
          <a:xfrm>
            <a:off x="3814914" y="4380808"/>
            <a:ext cx="2088879" cy="546429"/>
          </a:xfrm>
          <a:prstGeom prst="rect">
            <a:avLst/>
          </a:prstGeom>
          <a:noFill/>
          <a:ln w="38100" cap="flat" cmpd="sng" algn="ctr">
            <a:solidFill>
              <a:srgbClr val="9E699F"/>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37" name="Rectangle 36">
            <a:extLst>
              <a:ext uri="{FF2B5EF4-FFF2-40B4-BE49-F238E27FC236}">
                <a16:creationId xmlns:a16="http://schemas.microsoft.com/office/drawing/2014/main" id="{C3B2EDBF-D7FE-4556-96DA-2AFB55EA4989}"/>
              </a:ext>
            </a:extLst>
          </p:cNvPr>
          <p:cNvSpPr/>
          <p:nvPr/>
        </p:nvSpPr>
        <p:spPr>
          <a:xfrm>
            <a:off x="6446536" y="1088288"/>
            <a:ext cx="2210903" cy="4028996"/>
          </a:xfrm>
          <a:prstGeom prst="rect">
            <a:avLst/>
          </a:prstGeom>
          <a:noFill/>
          <a:ln w="38100" cap="flat" cmpd="sng" algn="ctr">
            <a:solidFill>
              <a:srgbClr val="9E699F"/>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pic>
        <p:nvPicPr>
          <p:cNvPr id="39" name="Picture 38">
            <a:extLst>
              <a:ext uri="{FF2B5EF4-FFF2-40B4-BE49-F238E27FC236}">
                <a16:creationId xmlns:a16="http://schemas.microsoft.com/office/drawing/2014/main" id="{C9099E5E-9313-4FA2-96C4-F67DFF33E359}"/>
              </a:ext>
            </a:extLst>
          </p:cNvPr>
          <p:cNvPicPr>
            <a:picLocks noChangeAspect="1"/>
          </p:cNvPicPr>
          <p:nvPr/>
        </p:nvPicPr>
        <p:blipFill rotWithShape="1">
          <a:blip r:embed="rId5">
            <a:extLst>
              <a:ext uri="{28A0092B-C50C-407E-A947-70E740481C1C}">
                <a14:useLocalDpi xmlns:a14="http://schemas.microsoft.com/office/drawing/2010/main" val="0"/>
              </a:ext>
            </a:extLst>
          </a:blip>
          <a:srcRect t="18218" b="35112"/>
          <a:stretch/>
        </p:blipFill>
        <p:spPr>
          <a:xfrm>
            <a:off x="9146989" y="4238242"/>
            <a:ext cx="2350736" cy="2352684"/>
          </a:xfrm>
          <a:prstGeom prst="rect">
            <a:avLst/>
          </a:prstGeom>
          <a:ln>
            <a:noFill/>
          </a:ln>
          <a:effectLst>
            <a:outerShdw blurRad="190500" algn="tl" rotWithShape="0">
              <a:srgbClr val="000000">
                <a:alpha val="70000"/>
              </a:srgbClr>
            </a:outerShdw>
          </a:effectLst>
        </p:spPr>
      </p:pic>
      <p:sp>
        <p:nvSpPr>
          <p:cNvPr id="28" name="Rectangle 27">
            <a:extLst>
              <a:ext uri="{FF2B5EF4-FFF2-40B4-BE49-F238E27FC236}">
                <a16:creationId xmlns:a16="http://schemas.microsoft.com/office/drawing/2014/main" id="{E7C65319-D171-4AA2-881D-D163923C1656}"/>
              </a:ext>
            </a:extLst>
          </p:cNvPr>
          <p:cNvSpPr/>
          <p:nvPr/>
        </p:nvSpPr>
        <p:spPr>
          <a:xfrm>
            <a:off x="9241670" y="5908426"/>
            <a:ext cx="2204704" cy="609715"/>
          </a:xfrm>
          <a:prstGeom prst="rect">
            <a:avLst/>
          </a:prstGeom>
          <a:noFill/>
          <a:ln w="38100" cap="flat" cmpd="sng" algn="ctr">
            <a:solidFill>
              <a:srgbClr val="9E699F"/>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90507558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fade">
                                      <p:cBhvr>
                                        <p:cTn id="10" dur="500"/>
                                        <p:tgtEl>
                                          <p:spTgt spid="29"/>
                                        </p:tgtEl>
                                      </p:cBhvr>
                                    </p:animEffect>
                                  </p:childTnLst>
                                </p:cTn>
                              </p:par>
                              <p:par>
                                <p:cTn id="11" presetID="10"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fade">
                                      <p:cBhvr>
                                        <p:cTn id="16" dur="500"/>
                                        <p:tgtEl>
                                          <p:spTgt spid="36"/>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500"/>
                                        <p:tgtEl>
                                          <p:spTgt spid="1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7"/>
                                        </p:tgtEl>
                                        <p:attrNameLst>
                                          <p:attrName>style.visibility</p:attrName>
                                        </p:attrNameLst>
                                      </p:cBhvr>
                                      <p:to>
                                        <p:strVal val="visible"/>
                                      </p:to>
                                    </p:set>
                                    <p:animEffect transition="in" filter="fade">
                                      <p:cBhvr>
                                        <p:cTn id="24" dur="500"/>
                                        <p:tgtEl>
                                          <p:spTgt spid="37"/>
                                        </p:tgtEl>
                                      </p:cBhvr>
                                    </p:animEffect>
                                  </p:childTnLst>
                                </p:cTn>
                              </p:par>
                              <p:par>
                                <p:cTn id="25" presetID="10" presetClass="entr" presetSubtype="0" fill="hold" nodeType="withEffect">
                                  <p:stCondLst>
                                    <p:cond delay="0"/>
                                  </p:stCondLst>
                                  <p:childTnLst>
                                    <p:set>
                                      <p:cBhvr>
                                        <p:cTn id="26" dur="1" fill="hold">
                                          <p:stCondLst>
                                            <p:cond delay="0"/>
                                          </p:stCondLst>
                                        </p:cTn>
                                        <p:tgtEl>
                                          <p:spTgt spid="35"/>
                                        </p:tgtEl>
                                        <p:attrNameLst>
                                          <p:attrName>style.visibility</p:attrName>
                                        </p:attrNameLst>
                                      </p:cBhvr>
                                      <p:to>
                                        <p:strVal val="visible"/>
                                      </p:to>
                                    </p:set>
                                    <p:animEffect transition="in" filter="fade">
                                      <p:cBhvr>
                                        <p:cTn id="27" dur="500"/>
                                        <p:tgtEl>
                                          <p:spTgt spid="3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8"/>
                                        </p:tgtEl>
                                        <p:attrNameLst>
                                          <p:attrName>style.visibility</p:attrName>
                                        </p:attrNameLst>
                                      </p:cBhvr>
                                      <p:to>
                                        <p:strVal val="visible"/>
                                      </p:to>
                                    </p:set>
                                    <p:animEffect transition="in" filter="fade">
                                      <p:cBhvr>
                                        <p:cTn id="32" dur="500"/>
                                        <p:tgtEl>
                                          <p:spTgt spid="28"/>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500"/>
                                        <p:tgtEl>
                                          <p:spTgt spid="13"/>
                                        </p:tgtEl>
                                      </p:cBhvr>
                                    </p:animEffect>
                                  </p:childTnLst>
                                </p:cTn>
                              </p:par>
                              <p:par>
                                <p:cTn id="36" presetID="10" presetClass="entr" presetSubtype="0" fill="hold" nodeType="withEffect">
                                  <p:stCondLst>
                                    <p:cond delay="0"/>
                                  </p:stCondLst>
                                  <p:childTnLst>
                                    <p:set>
                                      <p:cBhvr>
                                        <p:cTn id="37" dur="1" fill="hold">
                                          <p:stCondLst>
                                            <p:cond delay="0"/>
                                          </p:stCondLst>
                                        </p:cTn>
                                        <p:tgtEl>
                                          <p:spTgt spid="39"/>
                                        </p:tgtEl>
                                        <p:attrNameLst>
                                          <p:attrName>style.visibility</p:attrName>
                                        </p:attrNameLst>
                                      </p:cBhvr>
                                      <p:to>
                                        <p:strVal val="visible"/>
                                      </p:to>
                                    </p:set>
                                    <p:animEffect transition="in" filter="fade">
                                      <p:cBhvr>
                                        <p:cTn id="38"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animBg="1"/>
      <p:bldP spid="18" grpId="0" animBg="1"/>
      <p:bldP spid="29" grpId="0" animBg="1"/>
      <p:bldP spid="36" grpId="0" animBg="1"/>
      <p:bldP spid="37" grpId="0" animBg="1"/>
      <p:bldP spid="28"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83041FA-A3DD-475B-AF43-773F870C83D9}"/>
              </a:ext>
            </a:extLst>
          </p:cNvPr>
          <p:cNvPicPr>
            <a:picLocks noChangeAspect="1"/>
          </p:cNvPicPr>
          <p:nvPr/>
        </p:nvPicPr>
        <p:blipFill rotWithShape="1">
          <a:blip r:embed="rId2">
            <a:extLst>
              <a:ext uri="{28A0092B-C50C-407E-A947-70E740481C1C}">
                <a14:useLocalDpi xmlns:a14="http://schemas.microsoft.com/office/drawing/2010/main" val="0"/>
              </a:ext>
            </a:extLst>
          </a:blip>
          <a:srcRect t="9908" b="9725"/>
          <a:stretch/>
        </p:blipFill>
        <p:spPr>
          <a:xfrm>
            <a:off x="6642921" y="246955"/>
            <a:ext cx="2041165" cy="6397646"/>
          </a:xfrm>
          <a:prstGeom prst="rect">
            <a:avLst/>
          </a:prstGeom>
          <a:ln>
            <a:noFill/>
          </a:ln>
          <a:effectLst>
            <a:outerShdw blurRad="190500" algn="tl" rotWithShape="0">
              <a:srgbClr val="000000">
                <a:alpha val="70000"/>
              </a:srgbClr>
            </a:outerShdw>
          </a:effectLst>
        </p:spPr>
      </p:pic>
      <p:pic>
        <p:nvPicPr>
          <p:cNvPr id="11" name="Picture 10">
            <a:extLst>
              <a:ext uri="{FF2B5EF4-FFF2-40B4-BE49-F238E27FC236}">
                <a16:creationId xmlns:a16="http://schemas.microsoft.com/office/drawing/2014/main" id="{14D452BA-0A3B-45C2-AB63-60D7E84826F0}"/>
              </a:ext>
            </a:extLst>
          </p:cNvPr>
          <p:cNvPicPr>
            <a:picLocks noChangeAspect="1"/>
          </p:cNvPicPr>
          <p:nvPr/>
        </p:nvPicPr>
        <p:blipFill rotWithShape="1">
          <a:blip r:embed="rId3">
            <a:extLst>
              <a:ext uri="{28A0092B-C50C-407E-A947-70E740481C1C}">
                <a14:useLocalDpi xmlns:a14="http://schemas.microsoft.com/office/drawing/2010/main" val="0"/>
              </a:ext>
            </a:extLst>
          </a:blip>
          <a:srcRect t="11867" b="28196"/>
          <a:stretch/>
        </p:blipFill>
        <p:spPr>
          <a:xfrm>
            <a:off x="9293850" y="3159804"/>
            <a:ext cx="2237298" cy="2875722"/>
          </a:xfrm>
          <a:prstGeom prst="rect">
            <a:avLst/>
          </a:prstGeom>
          <a:ln>
            <a:noFill/>
          </a:ln>
          <a:effectLst>
            <a:outerShdw blurRad="190500" algn="tl" rotWithShape="0">
              <a:srgbClr val="000000">
                <a:alpha val="70000"/>
              </a:srgbClr>
            </a:outerShdw>
          </a:effectLst>
        </p:spPr>
      </p:pic>
      <p:sp>
        <p:nvSpPr>
          <p:cNvPr id="9" name="Title 1">
            <a:extLst>
              <a:ext uri="{FF2B5EF4-FFF2-40B4-BE49-F238E27FC236}">
                <a16:creationId xmlns:a16="http://schemas.microsoft.com/office/drawing/2014/main" id="{CF6463E7-C334-4E00-AC0A-25B288378760}"/>
              </a:ext>
            </a:extLst>
          </p:cNvPr>
          <p:cNvSpPr txBox="1">
            <a:spLocks/>
          </p:cNvSpPr>
          <p:nvPr/>
        </p:nvSpPr>
        <p:spPr>
          <a:xfrm>
            <a:off x="0" y="0"/>
            <a:ext cx="5846557" cy="549171"/>
          </a:xfrm>
          <a:prstGeom prst="rect">
            <a:avLst/>
          </a:prstGeom>
        </p:spPr>
        <p:txBody>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2800" dirty="0"/>
              <a:t>Adding a Payee – Individual Check</a:t>
            </a:r>
          </a:p>
        </p:txBody>
      </p:sp>
      <p:sp>
        <p:nvSpPr>
          <p:cNvPr id="13" name="TextBox 12">
            <a:extLst>
              <a:ext uri="{FF2B5EF4-FFF2-40B4-BE49-F238E27FC236}">
                <a16:creationId xmlns:a16="http://schemas.microsoft.com/office/drawing/2014/main" id="{0A5A20D0-D63E-4644-8DE2-659F1F8BBC36}"/>
              </a:ext>
            </a:extLst>
          </p:cNvPr>
          <p:cNvSpPr txBox="1"/>
          <p:nvPr/>
        </p:nvSpPr>
        <p:spPr>
          <a:xfrm>
            <a:off x="9005442" y="1584342"/>
            <a:ext cx="2659351" cy="1323439"/>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600" dirty="0"/>
              <a:t>3. After they hit “Next” the member should be able to see the payee on the main “Payments” screen.</a:t>
            </a:r>
          </a:p>
        </p:txBody>
      </p:sp>
      <p:sp>
        <p:nvSpPr>
          <p:cNvPr id="12" name="Arrow: Right 11">
            <a:extLst>
              <a:ext uri="{FF2B5EF4-FFF2-40B4-BE49-F238E27FC236}">
                <a16:creationId xmlns:a16="http://schemas.microsoft.com/office/drawing/2014/main" id="{D46E103B-D0E3-40B5-91B3-E9A460371761}"/>
              </a:ext>
            </a:extLst>
          </p:cNvPr>
          <p:cNvSpPr/>
          <p:nvPr/>
        </p:nvSpPr>
        <p:spPr>
          <a:xfrm rot="20936886">
            <a:off x="6060584" y="3213046"/>
            <a:ext cx="585754" cy="313038"/>
          </a:xfrm>
          <a:prstGeom prst="rightArrow">
            <a:avLst/>
          </a:prstGeom>
          <a:solidFill>
            <a:srgbClr val="9E699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9DEEED25-486C-41AB-95FF-AF4B1EE918CF}"/>
              </a:ext>
            </a:extLst>
          </p:cNvPr>
          <p:cNvSpPr txBox="1"/>
          <p:nvPr/>
        </p:nvSpPr>
        <p:spPr>
          <a:xfrm>
            <a:off x="3877442" y="2696131"/>
            <a:ext cx="2444123" cy="2800767"/>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600" dirty="0"/>
              <a:t>2. After they click that option, this page will show up and the member will need to enter the payee’s name, mailing address (where they want to send the payments to), as well as add a nickname for the payee. The account number is optional.</a:t>
            </a:r>
          </a:p>
        </p:txBody>
      </p:sp>
      <p:sp>
        <p:nvSpPr>
          <p:cNvPr id="20" name="Rectangle 19">
            <a:extLst>
              <a:ext uri="{FF2B5EF4-FFF2-40B4-BE49-F238E27FC236}">
                <a16:creationId xmlns:a16="http://schemas.microsoft.com/office/drawing/2014/main" id="{2C3A98EB-833A-461A-8222-EA145FEC34CE}"/>
              </a:ext>
            </a:extLst>
          </p:cNvPr>
          <p:cNvSpPr/>
          <p:nvPr/>
        </p:nvSpPr>
        <p:spPr>
          <a:xfrm>
            <a:off x="6782504" y="2478871"/>
            <a:ext cx="1424099" cy="1460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23" name="Rectangle 22">
            <a:extLst>
              <a:ext uri="{FF2B5EF4-FFF2-40B4-BE49-F238E27FC236}">
                <a16:creationId xmlns:a16="http://schemas.microsoft.com/office/drawing/2014/main" id="{C6A68759-5C19-4AA1-BE6D-6D3856C774A0}"/>
              </a:ext>
            </a:extLst>
          </p:cNvPr>
          <p:cNvSpPr/>
          <p:nvPr/>
        </p:nvSpPr>
        <p:spPr>
          <a:xfrm>
            <a:off x="6782504" y="3138385"/>
            <a:ext cx="1424099" cy="1460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24" name="Rectangle 23">
            <a:extLst>
              <a:ext uri="{FF2B5EF4-FFF2-40B4-BE49-F238E27FC236}">
                <a16:creationId xmlns:a16="http://schemas.microsoft.com/office/drawing/2014/main" id="{A83992E4-F8BF-43B2-A3B8-42A500B8C831}"/>
              </a:ext>
            </a:extLst>
          </p:cNvPr>
          <p:cNvSpPr/>
          <p:nvPr/>
        </p:nvSpPr>
        <p:spPr>
          <a:xfrm>
            <a:off x="6775409" y="3874219"/>
            <a:ext cx="1424099" cy="1460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26" name="Rectangle 25">
            <a:extLst>
              <a:ext uri="{FF2B5EF4-FFF2-40B4-BE49-F238E27FC236}">
                <a16:creationId xmlns:a16="http://schemas.microsoft.com/office/drawing/2014/main" id="{21BB75B0-E90E-4B16-8593-EB0AA6EE7CF4}"/>
              </a:ext>
            </a:extLst>
          </p:cNvPr>
          <p:cNvSpPr/>
          <p:nvPr/>
        </p:nvSpPr>
        <p:spPr>
          <a:xfrm>
            <a:off x="6764080" y="3506302"/>
            <a:ext cx="1424099" cy="1460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27" name="Rectangle 26">
            <a:extLst>
              <a:ext uri="{FF2B5EF4-FFF2-40B4-BE49-F238E27FC236}">
                <a16:creationId xmlns:a16="http://schemas.microsoft.com/office/drawing/2014/main" id="{742814BE-07ED-48BC-BAEC-7016ADC06B9F}"/>
              </a:ext>
            </a:extLst>
          </p:cNvPr>
          <p:cNvSpPr/>
          <p:nvPr/>
        </p:nvSpPr>
        <p:spPr>
          <a:xfrm>
            <a:off x="6782504" y="2732925"/>
            <a:ext cx="1424099" cy="1460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28" name="Rectangle 27">
            <a:extLst>
              <a:ext uri="{FF2B5EF4-FFF2-40B4-BE49-F238E27FC236}">
                <a16:creationId xmlns:a16="http://schemas.microsoft.com/office/drawing/2014/main" id="{E7C65319-D171-4AA2-881D-D163923C1656}"/>
              </a:ext>
            </a:extLst>
          </p:cNvPr>
          <p:cNvSpPr/>
          <p:nvPr/>
        </p:nvSpPr>
        <p:spPr>
          <a:xfrm>
            <a:off x="9397875" y="4752067"/>
            <a:ext cx="2042565" cy="574416"/>
          </a:xfrm>
          <a:prstGeom prst="rect">
            <a:avLst/>
          </a:prstGeom>
          <a:noFill/>
          <a:ln w="38100" cap="flat" cmpd="sng" algn="ctr">
            <a:solidFill>
              <a:srgbClr val="9E699F"/>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pic>
        <p:nvPicPr>
          <p:cNvPr id="5" name="Picture 4">
            <a:extLst>
              <a:ext uri="{FF2B5EF4-FFF2-40B4-BE49-F238E27FC236}">
                <a16:creationId xmlns:a16="http://schemas.microsoft.com/office/drawing/2014/main" id="{1B25CA76-85FF-4894-829A-64205FFFF628}"/>
              </a:ext>
            </a:extLst>
          </p:cNvPr>
          <p:cNvPicPr>
            <a:picLocks noChangeAspect="1"/>
          </p:cNvPicPr>
          <p:nvPr/>
        </p:nvPicPr>
        <p:blipFill rotWithShape="1">
          <a:blip r:embed="rId4">
            <a:extLst>
              <a:ext uri="{28A0092B-C50C-407E-A947-70E740481C1C}">
                <a14:useLocalDpi xmlns:a14="http://schemas.microsoft.com/office/drawing/2010/main" val="0"/>
              </a:ext>
            </a:extLst>
          </a:blip>
          <a:srcRect t="11131" b="22936"/>
          <a:stretch/>
        </p:blipFill>
        <p:spPr>
          <a:xfrm>
            <a:off x="869404" y="2661560"/>
            <a:ext cx="2324953" cy="3287229"/>
          </a:xfrm>
          <a:prstGeom prst="rect">
            <a:avLst/>
          </a:prstGeom>
          <a:ln>
            <a:noFill/>
          </a:ln>
          <a:effectLst>
            <a:outerShdw blurRad="190500" algn="tl" rotWithShape="0">
              <a:srgbClr val="000000">
                <a:alpha val="70000"/>
              </a:srgbClr>
            </a:outerShdw>
          </a:effectLst>
        </p:spPr>
      </p:pic>
      <p:sp>
        <p:nvSpPr>
          <p:cNvPr id="16" name="Rectangle 15">
            <a:extLst>
              <a:ext uri="{FF2B5EF4-FFF2-40B4-BE49-F238E27FC236}">
                <a16:creationId xmlns:a16="http://schemas.microsoft.com/office/drawing/2014/main" id="{5EFBCB51-56B6-434A-A1A2-CA4BC55E8687}"/>
              </a:ext>
            </a:extLst>
          </p:cNvPr>
          <p:cNvSpPr/>
          <p:nvPr/>
        </p:nvSpPr>
        <p:spPr>
          <a:xfrm>
            <a:off x="959420" y="5428556"/>
            <a:ext cx="1913581" cy="420939"/>
          </a:xfrm>
          <a:prstGeom prst="rect">
            <a:avLst/>
          </a:prstGeom>
          <a:noFill/>
          <a:ln w="38100" cap="flat" cmpd="sng" algn="ctr">
            <a:solidFill>
              <a:srgbClr val="9E699F"/>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22" name="Arrow: Right 21">
            <a:extLst>
              <a:ext uri="{FF2B5EF4-FFF2-40B4-BE49-F238E27FC236}">
                <a16:creationId xmlns:a16="http://schemas.microsoft.com/office/drawing/2014/main" id="{F8C65FAE-F147-4383-A311-FA1584B559A6}"/>
              </a:ext>
            </a:extLst>
          </p:cNvPr>
          <p:cNvSpPr/>
          <p:nvPr/>
        </p:nvSpPr>
        <p:spPr>
          <a:xfrm rot="194367">
            <a:off x="396943" y="5327901"/>
            <a:ext cx="557327" cy="367553"/>
          </a:xfrm>
          <a:prstGeom prst="rightArrow">
            <a:avLst/>
          </a:prstGeom>
          <a:solidFill>
            <a:srgbClr val="9E699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00953299-AFA1-4A36-AD57-777BF8BDC781}"/>
              </a:ext>
            </a:extLst>
          </p:cNvPr>
          <p:cNvSpPr txBox="1"/>
          <p:nvPr/>
        </p:nvSpPr>
        <p:spPr>
          <a:xfrm>
            <a:off x="531823" y="909211"/>
            <a:ext cx="3138813" cy="156966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600" dirty="0"/>
              <a:t>1. Now let’s back up and say that we want to set up an individual to pay via check. The member will need to choose the “Pay a person” option and then choose the “Check” option.</a:t>
            </a:r>
          </a:p>
        </p:txBody>
      </p:sp>
      <p:sp>
        <p:nvSpPr>
          <p:cNvPr id="30" name="Rectangle 29">
            <a:extLst>
              <a:ext uri="{FF2B5EF4-FFF2-40B4-BE49-F238E27FC236}">
                <a16:creationId xmlns:a16="http://schemas.microsoft.com/office/drawing/2014/main" id="{14039DD3-696E-4D44-B2AA-AC0963216BB7}"/>
              </a:ext>
            </a:extLst>
          </p:cNvPr>
          <p:cNvSpPr/>
          <p:nvPr/>
        </p:nvSpPr>
        <p:spPr>
          <a:xfrm>
            <a:off x="6706712" y="892782"/>
            <a:ext cx="1913581" cy="813161"/>
          </a:xfrm>
          <a:prstGeom prst="rect">
            <a:avLst/>
          </a:prstGeom>
          <a:noFill/>
          <a:ln w="38100" cap="flat" cmpd="sng" algn="ctr">
            <a:solidFill>
              <a:srgbClr val="9E699F"/>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31" name="Rectangle 30">
            <a:extLst>
              <a:ext uri="{FF2B5EF4-FFF2-40B4-BE49-F238E27FC236}">
                <a16:creationId xmlns:a16="http://schemas.microsoft.com/office/drawing/2014/main" id="{AA096A5E-589A-450C-8BA4-F7BC6EF2BD3F}"/>
              </a:ext>
            </a:extLst>
          </p:cNvPr>
          <p:cNvSpPr/>
          <p:nvPr/>
        </p:nvSpPr>
        <p:spPr>
          <a:xfrm>
            <a:off x="6706711" y="2078578"/>
            <a:ext cx="1913581" cy="2017937"/>
          </a:xfrm>
          <a:prstGeom prst="rect">
            <a:avLst/>
          </a:prstGeom>
          <a:noFill/>
          <a:ln w="38100" cap="flat" cmpd="sng" algn="ctr">
            <a:solidFill>
              <a:srgbClr val="9E699F"/>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32" name="Rectangle 31">
            <a:extLst>
              <a:ext uri="{FF2B5EF4-FFF2-40B4-BE49-F238E27FC236}">
                <a16:creationId xmlns:a16="http://schemas.microsoft.com/office/drawing/2014/main" id="{AC609C12-62E6-4F25-A3E7-15FFAB97F4A4}"/>
              </a:ext>
            </a:extLst>
          </p:cNvPr>
          <p:cNvSpPr/>
          <p:nvPr/>
        </p:nvSpPr>
        <p:spPr>
          <a:xfrm>
            <a:off x="6706710" y="4938727"/>
            <a:ext cx="1913581" cy="430227"/>
          </a:xfrm>
          <a:prstGeom prst="rect">
            <a:avLst/>
          </a:prstGeom>
          <a:noFill/>
          <a:ln w="38100" cap="flat" cmpd="sng" algn="ctr">
            <a:solidFill>
              <a:srgbClr val="9E699F"/>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426262995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500"/>
                                        <p:tgtEl>
                                          <p:spTgt spid="2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500"/>
                                        <p:tgtEl>
                                          <p:spTgt spid="2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fade">
                                      <p:cBhvr>
                                        <p:cTn id="19" dur="500"/>
                                        <p:tgtEl>
                                          <p:spTgt spid="2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fade">
                                      <p:cBhvr>
                                        <p:cTn id="22" dur="500"/>
                                        <p:tgtEl>
                                          <p:spTgt spid="2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4"/>
                                        </p:tgtEl>
                                        <p:attrNameLst>
                                          <p:attrName>style.visibility</p:attrName>
                                        </p:attrNameLst>
                                      </p:cBhvr>
                                      <p:to>
                                        <p:strVal val="visible"/>
                                      </p:to>
                                    </p:set>
                                    <p:animEffect transition="in" filter="fade">
                                      <p:cBhvr>
                                        <p:cTn id="25" dur="500"/>
                                        <p:tgtEl>
                                          <p:spTgt spid="2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animEffect transition="in" filter="fade">
                                      <p:cBhvr>
                                        <p:cTn id="28" dur="500"/>
                                        <p:tgtEl>
                                          <p:spTgt spid="31"/>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2"/>
                                        </p:tgtEl>
                                        <p:attrNameLst>
                                          <p:attrName>style.visibility</p:attrName>
                                        </p:attrNameLst>
                                      </p:cBhvr>
                                      <p:to>
                                        <p:strVal val="visible"/>
                                      </p:to>
                                    </p:set>
                                    <p:animEffect transition="in" filter="fade">
                                      <p:cBhvr>
                                        <p:cTn id="31" dur="500"/>
                                        <p:tgtEl>
                                          <p:spTgt spid="32"/>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0"/>
                                        </p:tgtEl>
                                        <p:attrNameLst>
                                          <p:attrName>style.visibility</p:attrName>
                                        </p:attrNameLst>
                                      </p:cBhvr>
                                      <p:to>
                                        <p:strVal val="visible"/>
                                      </p:to>
                                    </p:set>
                                    <p:animEffect transition="in" filter="fade">
                                      <p:cBhvr>
                                        <p:cTn id="34" dur="500"/>
                                        <p:tgtEl>
                                          <p:spTgt spid="30"/>
                                        </p:tgtEl>
                                      </p:cBhvr>
                                    </p:animEffect>
                                  </p:childTnLst>
                                </p:cTn>
                              </p:par>
                              <p:par>
                                <p:cTn id="35" presetID="10" presetClass="entr" presetSubtype="0" fill="hold" nodeType="withEffect">
                                  <p:stCondLst>
                                    <p:cond delay="0"/>
                                  </p:stCondLst>
                                  <p:childTnLst>
                                    <p:set>
                                      <p:cBhvr>
                                        <p:cTn id="36" dur="1" fill="hold">
                                          <p:stCondLst>
                                            <p:cond delay="0"/>
                                          </p:stCondLst>
                                        </p:cTn>
                                        <p:tgtEl>
                                          <p:spTgt spid="3"/>
                                        </p:tgtEl>
                                        <p:attrNameLst>
                                          <p:attrName>style.visibility</p:attrName>
                                        </p:attrNameLst>
                                      </p:cBhvr>
                                      <p:to>
                                        <p:strVal val="visible"/>
                                      </p:to>
                                    </p:set>
                                    <p:animEffect transition="in" filter="fade">
                                      <p:cBhvr>
                                        <p:cTn id="37" dur="500"/>
                                        <p:tgtEl>
                                          <p:spTgt spid="3"/>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500"/>
                                        <p:tgtEl>
                                          <p:spTgt spid="13"/>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8"/>
                                        </p:tgtEl>
                                        <p:attrNameLst>
                                          <p:attrName>style.visibility</p:attrName>
                                        </p:attrNameLst>
                                      </p:cBhvr>
                                      <p:to>
                                        <p:strVal val="visible"/>
                                      </p:to>
                                    </p:set>
                                    <p:animEffect transition="in" filter="fade">
                                      <p:cBhvr>
                                        <p:cTn id="45" dur="500"/>
                                        <p:tgtEl>
                                          <p:spTgt spid="28"/>
                                        </p:tgtEl>
                                      </p:cBhvr>
                                    </p:animEffect>
                                  </p:childTnLst>
                                </p:cTn>
                              </p:par>
                              <p:par>
                                <p:cTn id="46" presetID="10" presetClass="entr" presetSubtype="0" fill="hold" nodeType="withEffect">
                                  <p:stCondLst>
                                    <p:cond delay="0"/>
                                  </p:stCondLst>
                                  <p:childTnLst>
                                    <p:set>
                                      <p:cBhvr>
                                        <p:cTn id="47" dur="1" fill="hold">
                                          <p:stCondLst>
                                            <p:cond delay="0"/>
                                          </p:stCondLst>
                                        </p:cTn>
                                        <p:tgtEl>
                                          <p:spTgt spid="11"/>
                                        </p:tgtEl>
                                        <p:attrNameLst>
                                          <p:attrName>style.visibility</p:attrName>
                                        </p:attrNameLst>
                                      </p:cBhvr>
                                      <p:to>
                                        <p:strVal val="visible"/>
                                      </p:to>
                                    </p:set>
                                    <p:animEffect transition="in" filter="fade">
                                      <p:cBhvr>
                                        <p:cTn id="4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2" grpId="0" animBg="1"/>
      <p:bldP spid="15" grpId="0" animBg="1"/>
      <p:bldP spid="20" grpId="0" animBg="1"/>
      <p:bldP spid="23" grpId="0" animBg="1"/>
      <p:bldP spid="24" grpId="0" animBg="1"/>
      <p:bldP spid="26" grpId="0" animBg="1"/>
      <p:bldP spid="27" grpId="0" animBg="1"/>
      <p:bldP spid="28" grpId="0" animBg="1"/>
      <p:bldP spid="30" grpId="0" animBg="1"/>
      <p:bldP spid="31" grpId="0" animBg="1"/>
      <p:bldP spid="32"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CF6463E7-C334-4E00-AC0A-25B288378760}"/>
              </a:ext>
            </a:extLst>
          </p:cNvPr>
          <p:cNvSpPr txBox="1">
            <a:spLocks/>
          </p:cNvSpPr>
          <p:nvPr/>
        </p:nvSpPr>
        <p:spPr>
          <a:xfrm>
            <a:off x="1" y="0"/>
            <a:ext cx="4907560" cy="549171"/>
          </a:xfrm>
          <a:prstGeom prst="rect">
            <a:avLst/>
          </a:prstGeom>
        </p:spPr>
        <p:txBody>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2800" dirty="0"/>
              <a:t>Adding a Payee – Verification</a:t>
            </a:r>
          </a:p>
        </p:txBody>
      </p:sp>
      <p:sp>
        <p:nvSpPr>
          <p:cNvPr id="13" name="TextBox 12">
            <a:extLst>
              <a:ext uri="{FF2B5EF4-FFF2-40B4-BE49-F238E27FC236}">
                <a16:creationId xmlns:a16="http://schemas.microsoft.com/office/drawing/2014/main" id="{0A5A20D0-D63E-4644-8DE2-659F1F8BBC36}"/>
              </a:ext>
            </a:extLst>
          </p:cNvPr>
          <p:cNvSpPr txBox="1"/>
          <p:nvPr/>
        </p:nvSpPr>
        <p:spPr>
          <a:xfrm>
            <a:off x="6324021" y="1045002"/>
            <a:ext cx="2659351" cy="1077218"/>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600" dirty="0"/>
              <a:t>If they select the email option, they should get an email similar to the email below with the code.  </a:t>
            </a:r>
          </a:p>
        </p:txBody>
      </p:sp>
      <p:sp>
        <p:nvSpPr>
          <p:cNvPr id="29" name="TextBox 28">
            <a:extLst>
              <a:ext uri="{FF2B5EF4-FFF2-40B4-BE49-F238E27FC236}">
                <a16:creationId xmlns:a16="http://schemas.microsoft.com/office/drawing/2014/main" id="{00953299-AFA1-4A36-AD57-777BF8BDC781}"/>
              </a:ext>
            </a:extLst>
          </p:cNvPr>
          <p:cNvSpPr txBox="1"/>
          <p:nvPr/>
        </p:nvSpPr>
        <p:spPr>
          <a:xfrm>
            <a:off x="531823" y="909211"/>
            <a:ext cx="3138813" cy="1077218"/>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600" dirty="0"/>
              <a:t>Occasionally after a member has added a payee to their Bill Pay, they might get a screen that looks like this. </a:t>
            </a:r>
          </a:p>
        </p:txBody>
      </p:sp>
      <p:pic>
        <p:nvPicPr>
          <p:cNvPr id="4" name="Picture 3">
            <a:extLst>
              <a:ext uri="{FF2B5EF4-FFF2-40B4-BE49-F238E27FC236}">
                <a16:creationId xmlns:a16="http://schemas.microsoft.com/office/drawing/2014/main" id="{2B1F0C3B-712C-45B6-835A-EFA38DFF76E2}"/>
              </a:ext>
            </a:extLst>
          </p:cNvPr>
          <p:cNvPicPr>
            <a:picLocks noChangeAspect="1"/>
          </p:cNvPicPr>
          <p:nvPr/>
        </p:nvPicPr>
        <p:blipFill rotWithShape="1">
          <a:blip r:embed="rId2">
            <a:extLst>
              <a:ext uri="{28A0092B-C50C-407E-A947-70E740481C1C}">
                <a14:useLocalDpi xmlns:a14="http://schemas.microsoft.com/office/drawing/2010/main" val="0"/>
              </a:ext>
            </a:extLst>
          </a:blip>
          <a:srcRect t="21712" b="25044"/>
          <a:stretch/>
        </p:blipFill>
        <p:spPr>
          <a:xfrm>
            <a:off x="776014" y="2324439"/>
            <a:ext cx="2566157" cy="2929953"/>
          </a:xfrm>
          <a:prstGeom prst="rect">
            <a:avLst/>
          </a:prstGeom>
          <a:ln>
            <a:noFill/>
          </a:ln>
          <a:effectLst>
            <a:outerShdw blurRad="190500" algn="tl" rotWithShape="0">
              <a:srgbClr val="000000">
                <a:alpha val="70000"/>
              </a:srgbClr>
            </a:outerShdw>
          </a:effectLst>
        </p:spPr>
      </p:pic>
      <p:sp>
        <p:nvSpPr>
          <p:cNvPr id="16" name="Rectangle 15">
            <a:extLst>
              <a:ext uri="{FF2B5EF4-FFF2-40B4-BE49-F238E27FC236}">
                <a16:creationId xmlns:a16="http://schemas.microsoft.com/office/drawing/2014/main" id="{5EFBCB51-56B6-434A-A1A2-CA4BC55E8687}"/>
              </a:ext>
            </a:extLst>
          </p:cNvPr>
          <p:cNvSpPr/>
          <p:nvPr/>
        </p:nvSpPr>
        <p:spPr>
          <a:xfrm>
            <a:off x="904238" y="3749878"/>
            <a:ext cx="1864129" cy="1006679"/>
          </a:xfrm>
          <a:prstGeom prst="rect">
            <a:avLst/>
          </a:prstGeom>
          <a:noFill/>
          <a:ln w="38100" cap="flat" cmpd="sng" algn="ctr">
            <a:solidFill>
              <a:srgbClr val="9E699F"/>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22" name="Arrow: Right 21">
            <a:extLst>
              <a:ext uri="{FF2B5EF4-FFF2-40B4-BE49-F238E27FC236}">
                <a16:creationId xmlns:a16="http://schemas.microsoft.com/office/drawing/2014/main" id="{F8C65FAE-F147-4383-A311-FA1584B559A6}"/>
              </a:ext>
            </a:extLst>
          </p:cNvPr>
          <p:cNvSpPr/>
          <p:nvPr/>
        </p:nvSpPr>
        <p:spPr>
          <a:xfrm rot="9881767">
            <a:off x="2847339" y="3722534"/>
            <a:ext cx="858302" cy="367553"/>
          </a:xfrm>
          <a:prstGeom prst="rightArrow">
            <a:avLst/>
          </a:prstGeom>
          <a:solidFill>
            <a:srgbClr val="9E699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9DEEED25-486C-41AB-95FF-AF4B1EE918CF}"/>
              </a:ext>
            </a:extLst>
          </p:cNvPr>
          <p:cNvSpPr txBox="1"/>
          <p:nvPr/>
        </p:nvSpPr>
        <p:spPr>
          <a:xfrm>
            <a:off x="3651877" y="3052749"/>
            <a:ext cx="2444123" cy="3046988"/>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600" dirty="0"/>
              <a:t>This is just a verification to make sure that it is in fact the member who is accessing the Bill Pay to add a payee. You will need to direct the member to select one of the options to receive the secure access code. If they select a phone, they should get a call.</a:t>
            </a:r>
          </a:p>
        </p:txBody>
      </p:sp>
      <p:pic>
        <p:nvPicPr>
          <p:cNvPr id="7" name="Picture 6">
            <a:extLst>
              <a:ext uri="{FF2B5EF4-FFF2-40B4-BE49-F238E27FC236}">
                <a16:creationId xmlns:a16="http://schemas.microsoft.com/office/drawing/2014/main" id="{1DA05A96-F447-4942-A3F7-22BA78BDFC17}"/>
              </a:ext>
            </a:extLst>
          </p:cNvPr>
          <p:cNvPicPr>
            <a:picLocks noChangeAspect="1"/>
          </p:cNvPicPr>
          <p:nvPr/>
        </p:nvPicPr>
        <p:blipFill rotWithShape="1">
          <a:blip r:embed="rId3">
            <a:extLst>
              <a:ext uri="{28A0092B-C50C-407E-A947-70E740481C1C}">
                <a14:useLocalDpi xmlns:a14="http://schemas.microsoft.com/office/drawing/2010/main" val="0"/>
              </a:ext>
            </a:extLst>
          </a:blip>
          <a:srcRect t="9262" b="12572"/>
          <a:stretch/>
        </p:blipFill>
        <p:spPr>
          <a:xfrm>
            <a:off x="6457563" y="2458100"/>
            <a:ext cx="2392268" cy="4009938"/>
          </a:xfrm>
          <a:prstGeom prst="rect">
            <a:avLst/>
          </a:prstGeom>
          <a:ln>
            <a:noFill/>
          </a:ln>
          <a:effectLst>
            <a:outerShdw blurRad="190500" algn="tl" rotWithShape="0">
              <a:srgbClr val="000000">
                <a:alpha val="70000"/>
              </a:srgbClr>
            </a:outerShdw>
          </a:effectLst>
        </p:spPr>
      </p:pic>
      <p:sp>
        <p:nvSpPr>
          <p:cNvPr id="25" name="TextBox 24">
            <a:extLst>
              <a:ext uri="{FF2B5EF4-FFF2-40B4-BE49-F238E27FC236}">
                <a16:creationId xmlns:a16="http://schemas.microsoft.com/office/drawing/2014/main" id="{BDFC0849-2456-41ED-8082-EA3C704CFB99}"/>
              </a:ext>
            </a:extLst>
          </p:cNvPr>
          <p:cNvSpPr txBox="1"/>
          <p:nvPr/>
        </p:nvSpPr>
        <p:spPr>
          <a:xfrm>
            <a:off x="9177772" y="2830951"/>
            <a:ext cx="2659351" cy="156966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600" dirty="0"/>
              <a:t>Once they have entered the secure access code, the member should be able to see the payee on the main “Payments” screen.</a:t>
            </a:r>
          </a:p>
        </p:txBody>
      </p:sp>
    </p:spTree>
    <p:extLst>
      <p:ext uri="{BB962C8B-B14F-4D97-AF65-F5344CB8AC3E}">
        <p14:creationId xmlns:p14="http://schemas.microsoft.com/office/powerpoint/2010/main" val="81778959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par>
                                <p:cTn id="19" presetID="10"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25"/>
                                        </p:tgtEl>
                                        <p:attrNameLst>
                                          <p:attrName>style.visibility</p:attrName>
                                        </p:attrNameLst>
                                      </p:cBhvr>
                                      <p:to>
                                        <p:strVal val="visible"/>
                                      </p:to>
                                    </p:set>
                                    <p:animEffect transition="in" filter="fade">
                                      <p:cBhvr>
                                        <p:cTn id="26"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6" grpId="0" animBg="1"/>
      <p:bldP spid="22" grpId="0" animBg="1"/>
      <p:bldP spid="15" grpId="0" animBg="1"/>
      <p:bldP spid="25"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326290-32D3-4602-928F-9592016FA152}"/>
              </a:ext>
            </a:extLst>
          </p:cNvPr>
          <p:cNvSpPr>
            <a:spLocks noGrp="1"/>
          </p:cNvSpPr>
          <p:nvPr>
            <p:ph type="ctrTitle"/>
          </p:nvPr>
        </p:nvSpPr>
        <p:spPr>
          <a:xfrm>
            <a:off x="1978577" y="2521059"/>
            <a:ext cx="8234843" cy="863857"/>
          </a:xfrm>
        </p:spPr>
        <p:txBody>
          <a:bodyPr/>
          <a:lstStyle/>
          <a:p>
            <a:pPr algn="ctr"/>
            <a:r>
              <a:rPr lang="en-US" dirty="0"/>
              <a:t>Making a Payment</a:t>
            </a:r>
          </a:p>
        </p:txBody>
      </p:sp>
      <p:pic>
        <p:nvPicPr>
          <p:cNvPr id="6" name="Picture 5">
            <a:extLst>
              <a:ext uri="{FF2B5EF4-FFF2-40B4-BE49-F238E27FC236}">
                <a16:creationId xmlns:a16="http://schemas.microsoft.com/office/drawing/2014/main" id="{918AAD3B-57C4-47CC-8D8D-067268E271A7}"/>
              </a:ext>
            </a:extLst>
          </p:cNvPr>
          <p:cNvPicPr>
            <a:picLocks noChangeAspect="1"/>
          </p:cNvPicPr>
          <p:nvPr/>
        </p:nvPicPr>
        <p:blipFill>
          <a:blip r:embed="rId2"/>
          <a:stretch>
            <a:fillRect/>
          </a:stretch>
        </p:blipFill>
        <p:spPr>
          <a:xfrm>
            <a:off x="890558" y="0"/>
            <a:ext cx="2971800" cy="1104900"/>
          </a:xfrm>
          <a:prstGeom prst="rect">
            <a:avLst/>
          </a:prstGeom>
        </p:spPr>
      </p:pic>
      <p:sp>
        <p:nvSpPr>
          <p:cNvPr id="4" name="TextBox 3">
            <a:extLst>
              <a:ext uri="{FF2B5EF4-FFF2-40B4-BE49-F238E27FC236}">
                <a16:creationId xmlns:a16="http://schemas.microsoft.com/office/drawing/2014/main" id="{3235F6E0-81D0-4337-A936-8A4DC5924E03}"/>
              </a:ext>
            </a:extLst>
          </p:cNvPr>
          <p:cNvSpPr txBox="1"/>
          <p:nvPr/>
        </p:nvSpPr>
        <p:spPr>
          <a:xfrm>
            <a:off x="2350315" y="3473084"/>
            <a:ext cx="7491369" cy="584775"/>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pPr algn="ctr"/>
            <a:r>
              <a:rPr lang="en-US" sz="1600" dirty="0"/>
              <a:t>This section will talk about how to make a single payment on both the Home Banking end and the Bill Pay Site end.</a:t>
            </a:r>
          </a:p>
        </p:txBody>
      </p:sp>
    </p:spTree>
    <p:extLst>
      <p:ext uri="{BB962C8B-B14F-4D97-AF65-F5344CB8AC3E}">
        <p14:creationId xmlns:p14="http://schemas.microsoft.com/office/powerpoint/2010/main" val="1013961231"/>
      </p:ext>
    </p:extLst>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CF6463E7-C334-4E00-AC0A-25B288378760}"/>
              </a:ext>
            </a:extLst>
          </p:cNvPr>
          <p:cNvSpPr txBox="1">
            <a:spLocks/>
          </p:cNvSpPr>
          <p:nvPr/>
        </p:nvSpPr>
        <p:spPr>
          <a:xfrm>
            <a:off x="1" y="0"/>
            <a:ext cx="5734974" cy="549171"/>
          </a:xfrm>
          <a:prstGeom prst="rect">
            <a:avLst/>
          </a:prstGeom>
        </p:spPr>
        <p:txBody>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2800" dirty="0"/>
              <a:t>Making a Payment – Home Banking</a:t>
            </a:r>
          </a:p>
        </p:txBody>
      </p:sp>
      <p:sp>
        <p:nvSpPr>
          <p:cNvPr id="25" name="TextBox 24">
            <a:extLst>
              <a:ext uri="{FF2B5EF4-FFF2-40B4-BE49-F238E27FC236}">
                <a16:creationId xmlns:a16="http://schemas.microsoft.com/office/drawing/2014/main" id="{BDFC0849-2456-41ED-8082-EA3C704CFB99}"/>
              </a:ext>
            </a:extLst>
          </p:cNvPr>
          <p:cNvSpPr txBox="1"/>
          <p:nvPr/>
        </p:nvSpPr>
        <p:spPr>
          <a:xfrm>
            <a:off x="6640199" y="331002"/>
            <a:ext cx="2395415" cy="452431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600" dirty="0"/>
              <a:t>2. The member should be taken to a page that looks similar to the picture on the right. Here they are going to put the amount they want to pay, choose the account from where they would like to pay (should just be the one unless they added a secondary which we will talk about later) and then choose when they want it to send. In this example we are sending $200 on 10/17/2022. </a:t>
            </a:r>
          </a:p>
        </p:txBody>
      </p:sp>
      <p:pic>
        <p:nvPicPr>
          <p:cNvPr id="12" name="Picture 11">
            <a:extLst>
              <a:ext uri="{FF2B5EF4-FFF2-40B4-BE49-F238E27FC236}">
                <a16:creationId xmlns:a16="http://schemas.microsoft.com/office/drawing/2014/main" id="{55650384-FD5A-4D51-955F-BCBDF2DE59AF}"/>
              </a:ext>
            </a:extLst>
          </p:cNvPr>
          <p:cNvPicPr>
            <a:picLocks noChangeAspect="1"/>
          </p:cNvPicPr>
          <p:nvPr/>
        </p:nvPicPr>
        <p:blipFill rotWithShape="1">
          <a:blip r:embed="rId2">
            <a:extLst>
              <a:ext uri="{28A0092B-C50C-407E-A947-70E740481C1C}">
                <a14:useLocalDpi xmlns:a14="http://schemas.microsoft.com/office/drawing/2010/main" val="0"/>
              </a:ext>
            </a:extLst>
          </a:blip>
          <a:srcRect t="3366" b="5687"/>
          <a:stretch/>
        </p:blipFill>
        <p:spPr>
          <a:xfrm>
            <a:off x="3740579" y="912464"/>
            <a:ext cx="2659351" cy="5186613"/>
          </a:xfrm>
          <a:prstGeom prst="rect">
            <a:avLst/>
          </a:prstGeom>
          <a:ln>
            <a:noFill/>
          </a:ln>
          <a:effectLst>
            <a:outerShdw blurRad="190500" algn="tl" rotWithShape="0">
              <a:srgbClr val="000000">
                <a:alpha val="70000"/>
              </a:srgbClr>
            </a:outerShdw>
          </a:effectLst>
        </p:spPr>
      </p:pic>
      <p:sp>
        <p:nvSpPr>
          <p:cNvPr id="16" name="Rectangle 15">
            <a:extLst>
              <a:ext uri="{FF2B5EF4-FFF2-40B4-BE49-F238E27FC236}">
                <a16:creationId xmlns:a16="http://schemas.microsoft.com/office/drawing/2014/main" id="{5EFBCB51-56B6-434A-A1A2-CA4BC55E8687}"/>
              </a:ext>
            </a:extLst>
          </p:cNvPr>
          <p:cNvSpPr/>
          <p:nvPr/>
        </p:nvSpPr>
        <p:spPr>
          <a:xfrm>
            <a:off x="3740579" y="2341023"/>
            <a:ext cx="2659351" cy="299295"/>
          </a:xfrm>
          <a:prstGeom prst="rect">
            <a:avLst/>
          </a:prstGeom>
          <a:noFill/>
          <a:ln w="38100" cap="flat" cmpd="sng" algn="ctr">
            <a:solidFill>
              <a:srgbClr val="9E699F"/>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22" name="Arrow: Right 21">
            <a:extLst>
              <a:ext uri="{FF2B5EF4-FFF2-40B4-BE49-F238E27FC236}">
                <a16:creationId xmlns:a16="http://schemas.microsoft.com/office/drawing/2014/main" id="{F8C65FAE-F147-4383-A311-FA1584B559A6}"/>
              </a:ext>
            </a:extLst>
          </p:cNvPr>
          <p:cNvSpPr/>
          <p:nvPr/>
        </p:nvSpPr>
        <p:spPr>
          <a:xfrm rot="17641482">
            <a:off x="2705847" y="3362396"/>
            <a:ext cx="1922968" cy="367553"/>
          </a:xfrm>
          <a:prstGeom prst="rightArrow">
            <a:avLst/>
          </a:prstGeom>
          <a:solidFill>
            <a:srgbClr val="9E699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00953299-AFA1-4A36-AD57-777BF8BDC781}"/>
              </a:ext>
            </a:extLst>
          </p:cNvPr>
          <p:cNvSpPr txBox="1"/>
          <p:nvPr/>
        </p:nvSpPr>
        <p:spPr>
          <a:xfrm>
            <a:off x="576212" y="869549"/>
            <a:ext cx="2841692" cy="2800767"/>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600" dirty="0"/>
              <a:t>Now that we have successfully set up a payee, now comes the fun part: making the payment! Just like adding the payee, the member can either make the payment on Home Banking, or by visiting the Bill Pay Site. First, we are going to talk about doing it on Home Banking.</a:t>
            </a:r>
          </a:p>
        </p:txBody>
      </p:sp>
      <p:sp>
        <p:nvSpPr>
          <p:cNvPr id="13" name="TextBox 12">
            <a:extLst>
              <a:ext uri="{FF2B5EF4-FFF2-40B4-BE49-F238E27FC236}">
                <a16:creationId xmlns:a16="http://schemas.microsoft.com/office/drawing/2014/main" id="{0A5A20D0-D63E-4644-8DE2-659F1F8BBC36}"/>
              </a:ext>
            </a:extLst>
          </p:cNvPr>
          <p:cNvSpPr txBox="1"/>
          <p:nvPr/>
        </p:nvSpPr>
        <p:spPr>
          <a:xfrm>
            <a:off x="531823" y="4197012"/>
            <a:ext cx="2841692" cy="156966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600" dirty="0"/>
              <a:t>1. Once the member is at the Bill Pay page in Home Banking, they should be able to see all of their payees. Let’s go ahead and make a payment</a:t>
            </a:r>
          </a:p>
        </p:txBody>
      </p:sp>
      <p:pic>
        <p:nvPicPr>
          <p:cNvPr id="17" name="Picture 16">
            <a:extLst>
              <a:ext uri="{FF2B5EF4-FFF2-40B4-BE49-F238E27FC236}">
                <a16:creationId xmlns:a16="http://schemas.microsoft.com/office/drawing/2014/main" id="{50AA305E-007B-4EB4-AF9F-A8CF7FBB4114}"/>
              </a:ext>
            </a:extLst>
          </p:cNvPr>
          <p:cNvPicPr>
            <a:picLocks noChangeAspect="1"/>
          </p:cNvPicPr>
          <p:nvPr/>
        </p:nvPicPr>
        <p:blipFill rotWithShape="1">
          <a:blip r:embed="rId3">
            <a:extLst>
              <a:ext uri="{28A0092B-C50C-407E-A947-70E740481C1C}">
                <a14:useLocalDpi xmlns:a14="http://schemas.microsoft.com/office/drawing/2010/main" val="0"/>
              </a:ext>
            </a:extLst>
          </a:blip>
          <a:srcRect t="3754" b="5631"/>
          <a:stretch/>
        </p:blipFill>
        <p:spPr>
          <a:xfrm>
            <a:off x="9253813" y="265561"/>
            <a:ext cx="2361975" cy="4589756"/>
          </a:xfrm>
          <a:prstGeom prst="rect">
            <a:avLst/>
          </a:prstGeom>
          <a:ln>
            <a:noFill/>
          </a:ln>
          <a:effectLst>
            <a:outerShdw blurRad="190500" algn="tl" rotWithShape="0">
              <a:srgbClr val="000000">
                <a:alpha val="70000"/>
              </a:srgbClr>
            </a:outerShdw>
          </a:effectLst>
        </p:spPr>
      </p:pic>
      <p:sp>
        <p:nvSpPr>
          <p:cNvPr id="21" name="Rectangle 20">
            <a:extLst>
              <a:ext uri="{FF2B5EF4-FFF2-40B4-BE49-F238E27FC236}">
                <a16:creationId xmlns:a16="http://schemas.microsoft.com/office/drawing/2014/main" id="{B4D850D8-7E37-4BD2-B7B6-ECFC1772FE6C}"/>
              </a:ext>
            </a:extLst>
          </p:cNvPr>
          <p:cNvSpPr/>
          <p:nvPr/>
        </p:nvSpPr>
        <p:spPr>
          <a:xfrm>
            <a:off x="9297589" y="1023848"/>
            <a:ext cx="2274422" cy="1766657"/>
          </a:xfrm>
          <a:prstGeom prst="rect">
            <a:avLst/>
          </a:prstGeom>
          <a:noFill/>
          <a:ln w="38100" cap="flat" cmpd="sng" algn="ctr">
            <a:solidFill>
              <a:srgbClr val="9E699F"/>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24" name="Rectangle 23">
            <a:extLst>
              <a:ext uri="{FF2B5EF4-FFF2-40B4-BE49-F238E27FC236}">
                <a16:creationId xmlns:a16="http://schemas.microsoft.com/office/drawing/2014/main" id="{EE521E0D-290A-498B-9E9D-1D1D73D57FFB}"/>
              </a:ext>
            </a:extLst>
          </p:cNvPr>
          <p:cNvSpPr/>
          <p:nvPr/>
        </p:nvSpPr>
        <p:spPr>
          <a:xfrm>
            <a:off x="10157555" y="1907176"/>
            <a:ext cx="277245" cy="1879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pic>
        <p:nvPicPr>
          <p:cNvPr id="3" name="Picture 2">
            <a:extLst>
              <a:ext uri="{FF2B5EF4-FFF2-40B4-BE49-F238E27FC236}">
                <a16:creationId xmlns:a16="http://schemas.microsoft.com/office/drawing/2014/main" id="{884C5194-E304-4A1E-9D2B-D03C5B1C85C2}"/>
              </a:ext>
            </a:extLst>
          </p:cNvPr>
          <p:cNvPicPr>
            <a:picLocks noChangeAspect="1"/>
          </p:cNvPicPr>
          <p:nvPr/>
        </p:nvPicPr>
        <p:blipFill rotWithShape="1">
          <a:blip r:embed="rId4">
            <a:extLst>
              <a:ext uri="{28A0092B-C50C-407E-A947-70E740481C1C}">
                <a14:useLocalDpi xmlns:a14="http://schemas.microsoft.com/office/drawing/2010/main" val="0"/>
              </a:ext>
            </a:extLst>
          </a:blip>
          <a:srcRect t="52427" b="36570"/>
          <a:stretch/>
        </p:blipFill>
        <p:spPr>
          <a:xfrm>
            <a:off x="7428337" y="5935948"/>
            <a:ext cx="3650951" cy="861471"/>
          </a:xfrm>
          <a:prstGeom prst="rect">
            <a:avLst/>
          </a:prstGeom>
          <a:ln>
            <a:noFill/>
          </a:ln>
          <a:effectLst>
            <a:outerShdw blurRad="190500" algn="tl" rotWithShape="0">
              <a:srgbClr val="000000">
                <a:alpha val="70000"/>
              </a:srgbClr>
            </a:outerShdw>
          </a:effectLst>
        </p:spPr>
      </p:pic>
      <p:pic>
        <p:nvPicPr>
          <p:cNvPr id="14" name="Picture 13">
            <a:extLst>
              <a:ext uri="{FF2B5EF4-FFF2-40B4-BE49-F238E27FC236}">
                <a16:creationId xmlns:a16="http://schemas.microsoft.com/office/drawing/2014/main" id="{9C0025EF-6C3B-44AF-AA2D-58525EB8548D}"/>
              </a:ext>
            </a:extLst>
          </p:cNvPr>
          <p:cNvPicPr>
            <a:picLocks noChangeAspect="1"/>
          </p:cNvPicPr>
          <p:nvPr/>
        </p:nvPicPr>
        <p:blipFill rotWithShape="1">
          <a:blip r:embed="rId3">
            <a:extLst>
              <a:ext uri="{28A0092B-C50C-407E-A947-70E740481C1C}">
                <a14:useLocalDpi xmlns:a14="http://schemas.microsoft.com/office/drawing/2010/main" val="0"/>
              </a:ext>
            </a:extLst>
          </a:blip>
          <a:srcRect l="5803" t="47629" r="70884" b="48195"/>
          <a:stretch/>
        </p:blipFill>
        <p:spPr>
          <a:xfrm>
            <a:off x="8854769" y="6329780"/>
            <a:ext cx="798088" cy="350486"/>
          </a:xfrm>
          <a:prstGeom prst="rect">
            <a:avLst/>
          </a:prstGeom>
        </p:spPr>
      </p:pic>
      <p:sp>
        <p:nvSpPr>
          <p:cNvPr id="15" name="TextBox 14">
            <a:extLst>
              <a:ext uri="{FF2B5EF4-FFF2-40B4-BE49-F238E27FC236}">
                <a16:creationId xmlns:a16="http://schemas.microsoft.com/office/drawing/2014/main" id="{3AA22BF5-F5F3-4613-8D90-45436F87FD82}"/>
              </a:ext>
            </a:extLst>
          </p:cNvPr>
          <p:cNvSpPr txBox="1"/>
          <p:nvPr/>
        </p:nvSpPr>
        <p:spPr>
          <a:xfrm>
            <a:off x="6640199" y="4980134"/>
            <a:ext cx="4587633" cy="830997"/>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600" dirty="0"/>
              <a:t>3. Once the member goes back to the Bill Pay home page in Home Banking, the payment should show as such.</a:t>
            </a:r>
          </a:p>
        </p:txBody>
      </p:sp>
    </p:spTree>
    <p:extLst>
      <p:ext uri="{BB962C8B-B14F-4D97-AF65-F5344CB8AC3E}">
        <p14:creationId xmlns:p14="http://schemas.microsoft.com/office/powerpoint/2010/main" val="346445496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25"/>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21"/>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24"/>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17"/>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5"/>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14"/>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16" grpId="0" animBg="1"/>
      <p:bldP spid="22" grpId="0" animBg="1"/>
      <p:bldP spid="13" grpId="0" animBg="1"/>
      <p:bldP spid="21" grpId="0" animBg="1"/>
      <p:bldP spid="24" grpId="0" animBg="1"/>
      <p:bldP spid="15"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CF6463E7-C334-4E00-AC0A-25B288378760}"/>
              </a:ext>
            </a:extLst>
          </p:cNvPr>
          <p:cNvSpPr txBox="1">
            <a:spLocks/>
          </p:cNvSpPr>
          <p:nvPr/>
        </p:nvSpPr>
        <p:spPr>
          <a:xfrm>
            <a:off x="1" y="0"/>
            <a:ext cx="5734974" cy="549171"/>
          </a:xfrm>
          <a:prstGeom prst="rect">
            <a:avLst/>
          </a:prstGeom>
        </p:spPr>
        <p:txBody>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2800" dirty="0"/>
              <a:t>Making a Payment – Bill Pay Site</a:t>
            </a:r>
          </a:p>
        </p:txBody>
      </p:sp>
      <p:sp>
        <p:nvSpPr>
          <p:cNvPr id="25" name="TextBox 24">
            <a:extLst>
              <a:ext uri="{FF2B5EF4-FFF2-40B4-BE49-F238E27FC236}">
                <a16:creationId xmlns:a16="http://schemas.microsoft.com/office/drawing/2014/main" id="{BDFC0849-2456-41ED-8082-EA3C704CFB99}"/>
              </a:ext>
            </a:extLst>
          </p:cNvPr>
          <p:cNvSpPr txBox="1"/>
          <p:nvPr/>
        </p:nvSpPr>
        <p:spPr>
          <a:xfrm>
            <a:off x="4371836" y="5217348"/>
            <a:ext cx="3828407" cy="156966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600" dirty="0"/>
              <a:t>2. It should expand to show some options like in the picture above. The member will need to put in the amount and when they want it to process and hit the gray “Pay” button at the bottom.</a:t>
            </a:r>
          </a:p>
        </p:txBody>
      </p:sp>
      <p:sp>
        <p:nvSpPr>
          <p:cNvPr id="29" name="TextBox 28">
            <a:extLst>
              <a:ext uri="{FF2B5EF4-FFF2-40B4-BE49-F238E27FC236}">
                <a16:creationId xmlns:a16="http://schemas.microsoft.com/office/drawing/2014/main" id="{00953299-AFA1-4A36-AD57-777BF8BDC781}"/>
              </a:ext>
            </a:extLst>
          </p:cNvPr>
          <p:cNvSpPr txBox="1"/>
          <p:nvPr/>
        </p:nvSpPr>
        <p:spPr>
          <a:xfrm>
            <a:off x="265237" y="842453"/>
            <a:ext cx="5285226" cy="1077218"/>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600" dirty="0"/>
              <a:t>1. To make a payment on the Bill Pay Site, the member will first need to click on the three vertical dots next to the payee they would like to pay. In this example we are going to pay Generic Utility Company.</a:t>
            </a:r>
          </a:p>
        </p:txBody>
      </p:sp>
      <p:pic>
        <p:nvPicPr>
          <p:cNvPr id="36" name="Picture 35">
            <a:extLst>
              <a:ext uri="{FF2B5EF4-FFF2-40B4-BE49-F238E27FC236}">
                <a16:creationId xmlns:a16="http://schemas.microsoft.com/office/drawing/2014/main" id="{BBC233D6-92DE-4F79-9D40-4B95C40E4DAA}"/>
              </a:ext>
            </a:extLst>
          </p:cNvPr>
          <p:cNvPicPr>
            <a:picLocks noChangeAspect="1"/>
          </p:cNvPicPr>
          <p:nvPr/>
        </p:nvPicPr>
        <p:blipFill rotWithShape="1">
          <a:blip r:embed="rId2">
            <a:extLst>
              <a:ext uri="{28A0092B-C50C-407E-A947-70E740481C1C}">
                <a14:useLocalDpi xmlns:a14="http://schemas.microsoft.com/office/drawing/2010/main" val="0"/>
              </a:ext>
            </a:extLst>
          </a:blip>
          <a:srcRect t="10971" b="9669"/>
          <a:stretch/>
        </p:blipFill>
        <p:spPr>
          <a:xfrm>
            <a:off x="1041638" y="2154755"/>
            <a:ext cx="2577259" cy="4386032"/>
          </a:xfrm>
          <a:prstGeom prst="rect">
            <a:avLst/>
          </a:prstGeom>
          <a:ln>
            <a:noFill/>
          </a:ln>
          <a:effectLst>
            <a:outerShdw blurRad="190500" algn="tl" rotWithShape="0">
              <a:srgbClr val="000000">
                <a:alpha val="70000"/>
              </a:srgbClr>
            </a:outerShdw>
          </a:effectLst>
        </p:spPr>
      </p:pic>
      <p:sp>
        <p:nvSpPr>
          <p:cNvPr id="16" name="Rectangle 15">
            <a:extLst>
              <a:ext uri="{FF2B5EF4-FFF2-40B4-BE49-F238E27FC236}">
                <a16:creationId xmlns:a16="http://schemas.microsoft.com/office/drawing/2014/main" id="{5EFBCB51-56B6-434A-A1A2-CA4BC55E8687}"/>
              </a:ext>
            </a:extLst>
          </p:cNvPr>
          <p:cNvSpPr/>
          <p:nvPr/>
        </p:nvSpPr>
        <p:spPr>
          <a:xfrm>
            <a:off x="3160450" y="5015883"/>
            <a:ext cx="239698" cy="239698"/>
          </a:xfrm>
          <a:prstGeom prst="rect">
            <a:avLst/>
          </a:prstGeom>
          <a:noFill/>
          <a:ln w="38100" cap="flat" cmpd="sng" algn="ctr">
            <a:solidFill>
              <a:srgbClr val="9E699F"/>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22" name="Arrow: Right 21">
            <a:extLst>
              <a:ext uri="{FF2B5EF4-FFF2-40B4-BE49-F238E27FC236}">
                <a16:creationId xmlns:a16="http://schemas.microsoft.com/office/drawing/2014/main" id="{F8C65FAE-F147-4383-A311-FA1584B559A6}"/>
              </a:ext>
            </a:extLst>
          </p:cNvPr>
          <p:cNvSpPr/>
          <p:nvPr/>
        </p:nvSpPr>
        <p:spPr>
          <a:xfrm rot="12996170">
            <a:off x="3314313" y="5239676"/>
            <a:ext cx="766339" cy="367553"/>
          </a:xfrm>
          <a:prstGeom prst="rightArrow">
            <a:avLst/>
          </a:prstGeom>
          <a:solidFill>
            <a:srgbClr val="9E699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 name="Picture 36">
            <a:extLst>
              <a:ext uri="{FF2B5EF4-FFF2-40B4-BE49-F238E27FC236}">
                <a16:creationId xmlns:a16="http://schemas.microsoft.com/office/drawing/2014/main" id="{73D09356-6B91-4320-AD92-C0CBBD896D08}"/>
              </a:ext>
            </a:extLst>
          </p:cNvPr>
          <p:cNvPicPr>
            <a:picLocks noChangeAspect="1"/>
          </p:cNvPicPr>
          <p:nvPr/>
        </p:nvPicPr>
        <p:blipFill rotWithShape="1">
          <a:blip r:embed="rId3">
            <a:extLst>
              <a:ext uri="{28A0092B-C50C-407E-A947-70E740481C1C}">
                <a14:useLocalDpi xmlns:a14="http://schemas.microsoft.com/office/drawing/2010/main" val="0"/>
              </a:ext>
            </a:extLst>
          </a:blip>
          <a:srcRect t="26158" b="19439"/>
          <a:stretch/>
        </p:blipFill>
        <p:spPr>
          <a:xfrm>
            <a:off x="5063950" y="1690882"/>
            <a:ext cx="2856701" cy="3332750"/>
          </a:xfrm>
          <a:prstGeom prst="rect">
            <a:avLst/>
          </a:prstGeom>
          <a:ln>
            <a:noFill/>
          </a:ln>
          <a:effectLst>
            <a:outerShdw blurRad="190500" algn="tl" rotWithShape="0">
              <a:srgbClr val="000000">
                <a:alpha val="70000"/>
              </a:srgbClr>
            </a:outerShdw>
          </a:effectLst>
        </p:spPr>
      </p:pic>
      <p:sp>
        <p:nvSpPr>
          <p:cNvPr id="38" name="Rectangle 37">
            <a:extLst>
              <a:ext uri="{FF2B5EF4-FFF2-40B4-BE49-F238E27FC236}">
                <a16:creationId xmlns:a16="http://schemas.microsoft.com/office/drawing/2014/main" id="{863C5F03-C147-410D-AB77-750AD4EF402F}"/>
              </a:ext>
            </a:extLst>
          </p:cNvPr>
          <p:cNvSpPr/>
          <p:nvPr/>
        </p:nvSpPr>
        <p:spPr>
          <a:xfrm>
            <a:off x="5243797" y="2508026"/>
            <a:ext cx="2528657" cy="1095180"/>
          </a:xfrm>
          <a:prstGeom prst="rect">
            <a:avLst/>
          </a:prstGeom>
          <a:noFill/>
          <a:ln w="38100" cap="flat" cmpd="sng" algn="ctr">
            <a:solidFill>
              <a:srgbClr val="9E699F"/>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39" name="Arrow: Right 38">
            <a:extLst>
              <a:ext uri="{FF2B5EF4-FFF2-40B4-BE49-F238E27FC236}">
                <a16:creationId xmlns:a16="http://schemas.microsoft.com/office/drawing/2014/main" id="{4D9FBE6B-4376-4461-8D4A-88EBF9CF4849}"/>
              </a:ext>
            </a:extLst>
          </p:cNvPr>
          <p:cNvSpPr/>
          <p:nvPr/>
        </p:nvSpPr>
        <p:spPr>
          <a:xfrm rot="20324506">
            <a:off x="4559258" y="3459672"/>
            <a:ext cx="766339" cy="367553"/>
          </a:xfrm>
          <a:prstGeom prst="rightArrow">
            <a:avLst/>
          </a:prstGeom>
          <a:solidFill>
            <a:srgbClr val="9E699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 name="Picture 39">
            <a:extLst>
              <a:ext uri="{FF2B5EF4-FFF2-40B4-BE49-F238E27FC236}">
                <a16:creationId xmlns:a16="http://schemas.microsoft.com/office/drawing/2014/main" id="{39D035A5-FADA-43F5-8EEB-7329E6ECC248}"/>
              </a:ext>
            </a:extLst>
          </p:cNvPr>
          <p:cNvPicPr>
            <a:picLocks noChangeAspect="1"/>
          </p:cNvPicPr>
          <p:nvPr/>
        </p:nvPicPr>
        <p:blipFill rotWithShape="1">
          <a:blip r:embed="rId4">
            <a:extLst>
              <a:ext uri="{28A0092B-C50C-407E-A947-70E740481C1C}">
                <a14:useLocalDpi xmlns:a14="http://schemas.microsoft.com/office/drawing/2010/main" val="0"/>
              </a:ext>
            </a:extLst>
          </a:blip>
          <a:srcRect t="10357" b="9384"/>
          <a:stretch/>
        </p:blipFill>
        <p:spPr>
          <a:xfrm>
            <a:off x="8745495" y="1603234"/>
            <a:ext cx="2501685" cy="4305669"/>
          </a:xfrm>
          <a:prstGeom prst="rect">
            <a:avLst/>
          </a:prstGeom>
          <a:ln>
            <a:noFill/>
          </a:ln>
          <a:effectLst>
            <a:outerShdw blurRad="190500" algn="tl" rotWithShape="0">
              <a:srgbClr val="000000">
                <a:alpha val="70000"/>
              </a:srgbClr>
            </a:outerShdw>
          </a:effectLst>
        </p:spPr>
      </p:pic>
      <p:sp>
        <p:nvSpPr>
          <p:cNvPr id="41" name="TextBox 40">
            <a:extLst>
              <a:ext uri="{FF2B5EF4-FFF2-40B4-BE49-F238E27FC236}">
                <a16:creationId xmlns:a16="http://schemas.microsoft.com/office/drawing/2014/main" id="{781F0BC3-470D-4E20-801B-E1DF9194073F}"/>
              </a:ext>
            </a:extLst>
          </p:cNvPr>
          <p:cNvSpPr txBox="1"/>
          <p:nvPr/>
        </p:nvSpPr>
        <p:spPr>
          <a:xfrm>
            <a:off x="7235300" y="399791"/>
            <a:ext cx="4691463" cy="1077218"/>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600" dirty="0"/>
              <a:t>3. The following review pop up should appear and the member will want to review the payment details and then hit “Submit” and the payment is successfully set up!</a:t>
            </a:r>
          </a:p>
        </p:txBody>
      </p:sp>
    </p:spTree>
    <p:extLst>
      <p:ext uri="{BB962C8B-B14F-4D97-AF65-F5344CB8AC3E}">
        <p14:creationId xmlns:p14="http://schemas.microsoft.com/office/powerpoint/2010/main" val="197399534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fade">
                                      <p:cBhvr>
                                        <p:cTn id="10" dur="500"/>
                                        <p:tgtEl>
                                          <p:spTgt spid="39"/>
                                        </p:tgtEl>
                                      </p:cBhvr>
                                    </p:animEffect>
                                  </p:childTnLst>
                                </p:cTn>
                              </p:par>
                              <p:par>
                                <p:cTn id="11" presetID="10" presetClass="entr" presetSubtype="0" fill="hold" nodeType="withEffect">
                                  <p:stCondLst>
                                    <p:cond delay="0"/>
                                  </p:stCondLst>
                                  <p:childTnLst>
                                    <p:set>
                                      <p:cBhvr>
                                        <p:cTn id="12" dur="1" fill="hold">
                                          <p:stCondLst>
                                            <p:cond delay="0"/>
                                          </p:stCondLst>
                                        </p:cTn>
                                        <p:tgtEl>
                                          <p:spTgt spid="37"/>
                                        </p:tgtEl>
                                        <p:attrNameLst>
                                          <p:attrName>style.visibility</p:attrName>
                                        </p:attrNameLst>
                                      </p:cBhvr>
                                      <p:to>
                                        <p:strVal val="visible"/>
                                      </p:to>
                                    </p:set>
                                    <p:animEffect transition="in" filter="fade">
                                      <p:cBhvr>
                                        <p:cTn id="13" dur="500"/>
                                        <p:tgtEl>
                                          <p:spTgt spid="3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8"/>
                                        </p:tgtEl>
                                        <p:attrNameLst>
                                          <p:attrName>style.visibility</p:attrName>
                                        </p:attrNameLst>
                                      </p:cBhvr>
                                      <p:to>
                                        <p:strVal val="visible"/>
                                      </p:to>
                                    </p:set>
                                    <p:animEffect transition="in" filter="fade">
                                      <p:cBhvr>
                                        <p:cTn id="16" dur="500"/>
                                        <p:tgtEl>
                                          <p:spTgt spid="3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41"/>
                                        </p:tgtEl>
                                        <p:attrNameLst>
                                          <p:attrName>style.visibility</p:attrName>
                                        </p:attrNameLst>
                                      </p:cBhvr>
                                      <p:to>
                                        <p:strVal val="visible"/>
                                      </p:to>
                                    </p:set>
                                    <p:animEffect transition="in" filter="fade">
                                      <p:cBhvr>
                                        <p:cTn id="21" dur="500"/>
                                        <p:tgtEl>
                                          <p:spTgt spid="41"/>
                                        </p:tgtEl>
                                      </p:cBhvr>
                                    </p:animEffect>
                                  </p:childTnLst>
                                </p:cTn>
                              </p:par>
                              <p:par>
                                <p:cTn id="22" presetID="10" presetClass="entr" presetSubtype="0" fill="hold" nodeType="withEffect">
                                  <p:stCondLst>
                                    <p:cond delay="0"/>
                                  </p:stCondLst>
                                  <p:childTnLst>
                                    <p:set>
                                      <p:cBhvr>
                                        <p:cTn id="23" dur="1" fill="hold">
                                          <p:stCondLst>
                                            <p:cond delay="0"/>
                                          </p:stCondLst>
                                        </p:cTn>
                                        <p:tgtEl>
                                          <p:spTgt spid="40"/>
                                        </p:tgtEl>
                                        <p:attrNameLst>
                                          <p:attrName>style.visibility</p:attrName>
                                        </p:attrNameLst>
                                      </p:cBhvr>
                                      <p:to>
                                        <p:strVal val="visible"/>
                                      </p:to>
                                    </p:set>
                                    <p:animEffect transition="in" filter="fade">
                                      <p:cBhvr>
                                        <p:cTn id="24"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38" grpId="0" animBg="1"/>
      <p:bldP spid="39" grpId="0" animBg="1"/>
      <p:bldP spid="41"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1CD5C94-A87C-4141-A017-17D94B5335A6}"/>
              </a:ext>
            </a:extLst>
          </p:cNvPr>
          <p:cNvPicPr>
            <a:picLocks noChangeAspect="1"/>
          </p:cNvPicPr>
          <p:nvPr/>
        </p:nvPicPr>
        <p:blipFill>
          <a:blip r:embed="rId2"/>
          <a:stretch>
            <a:fillRect/>
          </a:stretch>
        </p:blipFill>
        <p:spPr>
          <a:xfrm>
            <a:off x="0" y="0"/>
            <a:ext cx="2971800" cy="1104900"/>
          </a:xfrm>
          <a:prstGeom prst="rect">
            <a:avLst/>
          </a:prstGeom>
        </p:spPr>
      </p:pic>
      <p:sp>
        <p:nvSpPr>
          <p:cNvPr id="5" name="Title 4">
            <a:extLst>
              <a:ext uri="{FF2B5EF4-FFF2-40B4-BE49-F238E27FC236}">
                <a16:creationId xmlns:a16="http://schemas.microsoft.com/office/drawing/2014/main" id="{985FB6EA-F21A-4A14-B550-AE9091DA8424}"/>
              </a:ext>
            </a:extLst>
          </p:cNvPr>
          <p:cNvSpPr>
            <a:spLocks noGrp="1"/>
          </p:cNvSpPr>
          <p:nvPr>
            <p:ph type="title"/>
          </p:nvPr>
        </p:nvSpPr>
        <p:spPr>
          <a:xfrm>
            <a:off x="677334" y="989900"/>
            <a:ext cx="8596668" cy="655273"/>
          </a:xfrm>
        </p:spPr>
        <p:txBody>
          <a:bodyPr/>
          <a:lstStyle/>
          <a:p>
            <a:pPr algn="ctr"/>
            <a:r>
              <a:rPr lang="en-US" dirty="0"/>
              <a:t>What is Bill Pay?</a:t>
            </a:r>
          </a:p>
        </p:txBody>
      </p:sp>
      <p:sp>
        <p:nvSpPr>
          <p:cNvPr id="6" name="Content Placeholder 5">
            <a:extLst>
              <a:ext uri="{FF2B5EF4-FFF2-40B4-BE49-F238E27FC236}">
                <a16:creationId xmlns:a16="http://schemas.microsoft.com/office/drawing/2014/main" id="{2A67FA55-A153-43E5-999D-0D533819B8A5}"/>
              </a:ext>
            </a:extLst>
          </p:cNvPr>
          <p:cNvSpPr>
            <a:spLocks noGrp="1"/>
          </p:cNvSpPr>
          <p:nvPr>
            <p:ph idx="1"/>
          </p:nvPr>
        </p:nvSpPr>
        <p:spPr>
          <a:xfrm>
            <a:off x="677333" y="1707582"/>
            <a:ext cx="9204897" cy="4726773"/>
          </a:xfrm>
        </p:spPr>
        <p:txBody>
          <a:bodyPr>
            <a:normAutofit lnSpcReduction="10000"/>
          </a:bodyPr>
          <a:lstStyle/>
          <a:p>
            <a:pPr>
              <a:lnSpc>
                <a:spcPct val="150000"/>
              </a:lnSpc>
            </a:pPr>
            <a:r>
              <a:rPr lang="en-US" dirty="0"/>
              <a:t>Bill Pay is a third-party system that Cyprus as well as many other financial institutions utilize in order to send either payments to companies, individuals, or other financial institutions. </a:t>
            </a:r>
          </a:p>
          <a:p>
            <a:pPr>
              <a:lnSpc>
                <a:spcPct val="150000"/>
              </a:lnSpc>
            </a:pPr>
            <a:r>
              <a:rPr lang="en-US" dirty="0"/>
              <a:t>The payments can be sent via check (which takes about 5-7 business days) or electronically via routing and account number (which takes about 2-3 business days).</a:t>
            </a:r>
          </a:p>
          <a:p>
            <a:pPr>
              <a:lnSpc>
                <a:spcPct val="150000"/>
              </a:lnSpc>
            </a:pPr>
            <a:r>
              <a:rPr lang="en-US" b="1" dirty="0"/>
              <a:t>Bill Pay can only be used from a checking account. </a:t>
            </a:r>
          </a:p>
          <a:p>
            <a:pPr>
              <a:lnSpc>
                <a:spcPct val="150000"/>
              </a:lnSpc>
            </a:pPr>
            <a:r>
              <a:rPr lang="en-US" dirty="0"/>
              <a:t>We can assist the member with various things regarding Bill Pay but if there is something that we cannot assist with, such as stop payments, you will want to cold transfer the member to Bill Pay. Their number is 1-866-827-9724 or you can just dial ext. 7995.</a:t>
            </a:r>
          </a:p>
        </p:txBody>
      </p:sp>
    </p:spTree>
    <p:extLst>
      <p:ext uri="{BB962C8B-B14F-4D97-AF65-F5344CB8AC3E}">
        <p14:creationId xmlns:p14="http://schemas.microsoft.com/office/powerpoint/2010/main" val="165917335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326290-32D3-4602-928F-9592016FA152}"/>
              </a:ext>
            </a:extLst>
          </p:cNvPr>
          <p:cNvSpPr>
            <a:spLocks noGrp="1"/>
          </p:cNvSpPr>
          <p:nvPr>
            <p:ph type="ctrTitle"/>
          </p:nvPr>
        </p:nvSpPr>
        <p:spPr>
          <a:xfrm>
            <a:off x="1974925" y="2529831"/>
            <a:ext cx="7795738" cy="899169"/>
          </a:xfrm>
        </p:spPr>
        <p:txBody>
          <a:bodyPr/>
          <a:lstStyle/>
          <a:p>
            <a:pPr algn="ctr"/>
            <a:r>
              <a:rPr lang="en-US" dirty="0"/>
              <a:t>Editing a Payment</a:t>
            </a:r>
          </a:p>
        </p:txBody>
      </p:sp>
      <p:pic>
        <p:nvPicPr>
          <p:cNvPr id="6" name="Picture 5">
            <a:extLst>
              <a:ext uri="{FF2B5EF4-FFF2-40B4-BE49-F238E27FC236}">
                <a16:creationId xmlns:a16="http://schemas.microsoft.com/office/drawing/2014/main" id="{918AAD3B-57C4-47CC-8D8D-067268E271A7}"/>
              </a:ext>
            </a:extLst>
          </p:cNvPr>
          <p:cNvPicPr>
            <a:picLocks noChangeAspect="1"/>
          </p:cNvPicPr>
          <p:nvPr/>
        </p:nvPicPr>
        <p:blipFill>
          <a:blip r:embed="rId2"/>
          <a:stretch>
            <a:fillRect/>
          </a:stretch>
        </p:blipFill>
        <p:spPr>
          <a:xfrm>
            <a:off x="890558" y="0"/>
            <a:ext cx="2971800" cy="1104900"/>
          </a:xfrm>
          <a:prstGeom prst="rect">
            <a:avLst/>
          </a:prstGeom>
        </p:spPr>
      </p:pic>
      <p:sp>
        <p:nvSpPr>
          <p:cNvPr id="4" name="TextBox 3">
            <a:extLst>
              <a:ext uri="{FF2B5EF4-FFF2-40B4-BE49-F238E27FC236}">
                <a16:creationId xmlns:a16="http://schemas.microsoft.com/office/drawing/2014/main" id="{3235F6E0-81D0-4337-A936-8A4DC5924E03}"/>
              </a:ext>
            </a:extLst>
          </p:cNvPr>
          <p:cNvSpPr txBox="1"/>
          <p:nvPr/>
        </p:nvSpPr>
        <p:spPr>
          <a:xfrm>
            <a:off x="2127109" y="3553287"/>
            <a:ext cx="7491369" cy="338554"/>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pPr algn="ctr"/>
            <a:r>
              <a:rPr lang="en-US" sz="1600" dirty="0"/>
              <a:t>This section will talk about how to edit a single payment.</a:t>
            </a:r>
          </a:p>
        </p:txBody>
      </p:sp>
    </p:spTree>
    <p:extLst>
      <p:ext uri="{BB962C8B-B14F-4D97-AF65-F5344CB8AC3E}">
        <p14:creationId xmlns:p14="http://schemas.microsoft.com/office/powerpoint/2010/main" val="1227400952"/>
      </p:ext>
    </p:extLst>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CF6463E7-C334-4E00-AC0A-25B288378760}"/>
              </a:ext>
            </a:extLst>
          </p:cNvPr>
          <p:cNvSpPr txBox="1">
            <a:spLocks/>
          </p:cNvSpPr>
          <p:nvPr/>
        </p:nvSpPr>
        <p:spPr>
          <a:xfrm>
            <a:off x="1" y="0"/>
            <a:ext cx="2952924" cy="549171"/>
          </a:xfrm>
          <a:prstGeom prst="rect">
            <a:avLst/>
          </a:prstGeom>
        </p:spPr>
        <p:txBody>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2800" dirty="0"/>
              <a:t>Editing Payment</a:t>
            </a:r>
          </a:p>
        </p:txBody>
      </p:sp>
      <p:pic>
        <p:nvPicPr>
          <p:cNvPr id="3" name="Picture 2">
            <a:extLst>
              <a:ext uri="{FF2B5EF4-FFF2-40B4-BE49-F238E27FC236}">
                <a16:creationId xmlns:a16="http://schemas.microsoft.com/office/drawing/2014/main" id="{CEA65387-2E44-4D4D-9325-58FE9BA12C07}"/>
              </a:ext>
            </a:extLst>
          </p:cNvPr>
          <p:cNvPicPr>
            <a:picLocks noChangeAspect="1"/>
          </p:cNvPicPr>
          <p:nvPr/>
        </p:nvPicPr>
        <p:blipFill rotWithShape="1">
          <a:blip r:embed="rId2">
            <a:extLst>
              <a:ext uri="{28A0092B-C50C-407E-A947-70E740481C1C}">
                <a14:useLocalDpi xmlns:a14="http://schemas.microsoft.com/office/drawing/2010/main" val="0"/>
              </a:ext>
            </a:extLst>
          </a:blip>
          <a:srcRect t="75155" b="11379"/>
          <a:stretch/>
        </p:blipFill>
        <p:spPr>
          <a:xfrm>
            <a:off x="9316393" y="4575183"/>
            <a:ext cx="2794387" cy="1892630"/>
          </a:xfrm>
          <a:prstGeom prst="rect">
            <a:avLst/>
          </a:prstGeom>
          <a:ln>
            <a:noFill/>
          </a:ln>
          <a:effectLst>
            <a:outerShdw blurRad="190500" algn="tl" rotWithShape="0">
              <a:srgbClr val="000000">
                <a:alpha val="70000"/>
              </a:srgbClr>
            </a:outerShdw>
          </a:effectLst>
        </p:spPr>
      </p:pic>
      <p:pic>
        <p:nvPicPr>
          <p:cNvPr id="5" name="Picture 4">
            <a:extLst>
              <a:ext uri="{FF2B5EF4-FFF2-40B4-BE49-F238E27FC236}">
                <a16:creationId xmlns:a16="http://schemas.microsoft.com/office/drawing/2014/main" id="{30189593-1F03-427F-BB4F-C6BC4D4B0979}"/>
              </a:ext>
            </a:extLst>
          </p:cNvPr>
          <p:cNvPicPr>
            <a:picLocks noChangeAspect="1"/>
          </p:cNvPicPr>
          <p:nvPr/>
        </p:nvPicPr>
        <p:blipFill rotWithShape="1">
          <a:blip r:embed="rId3">
            <a:extLst>
              <a:ext uri="{28A0092B-C50C-407E-A947-70E740481C1C}">
                <a14:useLocalDpi xmlns:a14="http://schemas.microsoft.com/office/drawing/2010/main" val="0"/>
              </a:ext>
            </a:extLst>
          </a:blip>
          <a:srcRect t="46707" b="14128"/>
          <a:stretch/>
        </p:blipFill>
        <p:spPr>
          <a:xfrm>
            <a:off x="3961122" y="1939158"/>
            <a:ext cx="2379754" cy="4687747"/>
          </a:xfrm>
          <a:prstGeom prst="rect">
            <a:avLst/>
          </a:prstGeom>
          <a:ln>
            <a:noFill/>
          </a:ln>
          <a:effectLst>
            <a:outerShdw blurRad="190500" algn="tl" rotWithShape="0">
              <a:srgbClr val="000000">
                <a:alpha val="70000"/>
              </a:srgbClr>
            </a:outerShdw>
          </a:effectLst>
        </p:spPr>
      </p:pic>
      <p:sp>
        <p:nvSpPr>
          <p:cNvPr id="16" name="Rectangle 15">
            <a:extLst>
              <a:ext uri="{FF2B5EF4-FFF2-40B4-BE49-F238E27FC236}">
                <a16:creationId xmlns:a16="http://schemas.microsoft.com/office/drawing/2014/main" id="{5EFBCB51-56B6-434A-A1A2-CA4BC55E8687}"/>
              </a:ext>
            </a:extLst>
          </p:cNvPr>
          <p:cNvSpPr/>
          <p:nvPr/>
        </p:nvSpPr>
        <p:spPr>
          <a:xfrm>
            <a:off x="4064350" y="4991450"/>
            <a:ext cx="2173292" cy="1635455"/>
          </a:xfrm>
          <a:prstGeom prst="rect">
            <a:avLst/>
          </a:prstGeom>
          <a:noFill/>
          <a:ln w="38100" cap="flat" cmpd="sng" algn="ctr">
            <a:solidFill>
              <a:srgbClr val="9E699F"/>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15" name="Arrow: Right 14">
            <a:extLst>
              <a:ext uri="{FF2B5EF4-FFF2-40B4-BE49-F238E27FC236}">
                <a16:creationId xmlns:a16="http://schemas.microsoft.com/office/drawing/2014/main" id="{1D4221F6-2DA6-45C4-856F-101E42713E6A}"/>
              </a:ext>
            </a:extLst>
          </p:cNvPr>
          <p:cNvSpPr/>
          <p:nvPr/>
        </p:nvSpPr>
        <p:spPr>
          <a:xfrm rot="3122180">
            <a:off x="2572886" y="4099254"/>
            <a:ext cx="1922968" cy="367553"/>
          </a:xfrm>
          <a:prstGeom prst="rightArrow">
            <a:avLst/>
          </a:prstGeom>
          <a:solidFill>
            <a:srgbClr val="9E699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00953299-AFA1-4A36-AD57-777BF8BDC781}"/>
              </a:ext>
            </a:extLst>
          </p:cNvPr>
          <p:cNvSpPr txBox="1"/>
          <p:nvPr/>
        </p:nvSpPr>
        <p:spPr>
          <a:xfrm>
            <a:off x="576211" y="869549"/>
            <a:ext cx="3164367" cy="2800767"/>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600" dirty="0"/>
              <a:t>1. To edit a payment, the member will need to go to the Bill Pay Site. On the main page, they will need to scroll down until they find a section labelled “Pending”. Here the next 45 days worth of payments will show up. As you can see in this example, a payment of $20 to Generic Utility Company is set to process on 11/17/2022.</a:t>
            </a:r>
          </a:p>
        </p:txBody>
      </p:sp>
      <p:pic>
        <p:nvPicPr>
          <p:cNvPr id="10" name="Picture 9">
            <a:extLst>
              <a:ext uri="{FF2B5EF4-FFF2-40B4-BE49-F238E27FC236}">
                <a16:creationId xmlns:a16="http://schemas.microsoft.com/office/drawing/2014/main" id="{5030DCCC-36F5-44C7-B957-CE604160EB45}"/>
              </a:ext>
            </a:extLst>
          </p:cNvPr>
          <p:cNvPicPr>
            <a:picLocks noChangeAspect="1"/>
          </p:cNvPicPr>
          <p:nvPr/>
        </p:nvPicPr>
        <p:blipFill rotWithShape="1">
          <a:blip r:embed="rId4">
            <a:extLst>
              <a:ext uri="{28A0092B-C50C-407E-A947-70E740481C1C}">
                <a14:useLocalDpi xmlns:a14="http://schemas.microsoft.com/office/drawing/2010/main" val="0"/>
              </a:ext>
            </a:extLst>
          </a:blip>
          <a:srcRect t="11899" b="11754"/>
          <a:stretch/>
        </p:blipFill>
        <p:spPr>
          <a:xfrm>
            <a:off x="6622806" y="390187"/>
            <a:ext cx="2486220" cy="6077626"/>
          </a:xfrm>
          <a:prstGeom prst="rect">
            <a:avLst/>
          </a:prstGeom>
          <a:ln>
            <a:noFill/>
          </a:ln>
          <a:effectLst>
            <a:outerShdw blurRad="190500" algn="tl" rotWithShape="0">
              <a:srgbClr val="000000">
                <a:alpha val="70000"/>
              </a:srgbClr>
            </a:outerShdw>
          </a:effectLst>
        </p:spPr>
      </p:pic>
      <p:pic>
        <p:nvPicPr>
          <p:cNvPr id="12" name="Picture 11">
            <a:extLst>
              <a:ext uri="{FF2B5EF4-FFF2-40B4-BE49-F238E27FC236}">
                <a16:creationId xmlns:a16="http://schemas.microsoft.com/office/drawing/2014/main" id="{87E3EDB3-E6BE-4C84-9768-B2F1127A59CD}"/>
              </a:ext>
            </a:extLst>
          </p:cNvPr>
          <p:cNvPicPr>
            <a:picLocks noChangeAspect="1"/>
          </p:cNvPicPr>
          <p:nvPr/>
        </p:nvPicPr>
        <p:blipFill rotWithShape="1">
          <a:blip r:embed="rId5">
            <a:extLst>
              <a:ext uri="{28A0092B-C50C-407E-A947-70E740481C1C}">
                <a14:useLocalDpi xmlns:a14="http://schemas.microsoft.com/office/drawing/2010/main" val="0"/>
              </a:ext>
            </a:extLst>
          </a:blip>
          <a:srcRect t="40767" b="57033"/>
          <a:stretch/>
        </p:blipFill>
        <p:spPr>
          <a:xfrm>
            <a:off x="6622806" y="2674396"/>
            <a:ext cx="2486220" cy="175182"/>
          </a:xfrm>
          <a:prstGeom prst="rect">
            <a:avLst/>
          </a:prstGeom>
        </p:spPr>
      </p:pic>
      <p:sp>
        <p:nvSpPr>
          <p:cNvPr id="19" name="Rectangle 18">
            <a:extLst>
              <a:ext uri="{FF2B5EF4-FFF2-40B4-BE49-F238E27FC236}">
                <a16:creationId xmlns:a16="http://schemas.microsoft.com/office/drawing/2014/main" id="{344859D3-94FC-43D9-A4F9-C7E3824F8FE4}"/>
              </a:ext>
            </a:extLst>
          </p:cNvPr>
          <p:cNvSpPr/>
          <p:nvPr/>
        </p:nvSpPr>
        <p:spPr>
          <a:xfrm>
            <a:off x="5711264" y="5718962"/>
            <a:ext cx="471364" cy="315915"/>
          </a:xfrm>
          <a:prstGeom prst="rect">
            <a:avLst/>
          </a:prstGeom>
          <a:noFill/>
          <a:ln w="38100" cap="flat" cmpd="sng" algn="ctr">
            <a:solidFill>
              <a:srgbClr val="9E699F"/>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20" name="Arrow: Right 19">
            <a:extLst>
              <a:ext uri="{FF2B5EF4-FFF2-40B4-BE49-F238E27FC236}">
                <a16:creationId xmlns:a16="http://schemas.microsoft.com/office/drawing/2014/main" id="{92386F9D-1EB9-4CD1-85E0-3E9928717B1D}"/>
              </a:ext>
            </a:extLst>
          </p:cNvPr>
          <p:cNvSpPr/>
          <p:nvPr/>
        </p:nvSpPr>
        <p:spPr>
          <a:xfrm rot="20972091">
            <a:off x="3239383" y="6123296"/>
            <a:ext cx="2458952" cy="367553"/>
          </a:xfrm>
          <a:prstGeom prst="rightArrow">
            <a:avLst/>
          </a:prstGeom>
          <a:solidFill>
            <a:srgbClr val="9E699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0A5A20D0-D63E-4644-8DE2-659F1F8BBC36}"/>
              </a:ext>
            </a:extLst>
          </p:cNvPr>
          <p:cNvSpPr txBox="1"/>
          <p:nvPr/>
        </p:nvSpPr>
        <p:spPr>
          <a:xfrm>
            <a:off x="576211" y="4649008"/>
            <a:ext cx="3071077" cy="2062103"/>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600" dirty="0"/>
              <a:t>2. In this example, let’s say the member accidentally did $20 for the payment to Generic Utility Company but meant to do $200. The member will need to click the “Edit” button next to the transaction they are wanting to edit. </a:t>
            </a:r>
          </a:p>
        </p:txBody>
      </p:sp>
      <p:pic>
        <p:nvPicPr>
          <p:cNvPr id="14" name="Picture 13">
            <a:extLst>
              <a:ext uri="{FF2B5EF4-FFF2-40B4-BE49-F238E27FC236}">
                <a16:creationId xmlns:a16="http://schemas.microsoft.com/office/drawing/2014/main" id="{AADB6542-CC5B-4C27-AD8D-893AA704F752}"/>
              </a:ext>
            </a:extLst>
          </p:cNvPr>
          <p:cNvPicPr>
            <a:picLocks noChangeAspect="1"/>
          </p:cNvPicPr>
          <p:nvPr/>
        </p:nvPicPr>
        <p:blipFill rotWithShape="1">
          <a:blip r:embed="rId3">
            <a:extLst>
              <a:ext uri="{28A0092B-C50C-407E-A947-70E740481C1C}">
                <a14:useLocalDpi xmlns:a14="http://schemas.microsoft.com/office/drawing/2010/main" val="0"/>
              </a:ext>
            </a:extLst>
          </a:blip>
          <a:srcRect t="5007" b="80899"/>
          <a:stretch/>
        </p:blipFill>
        <p:spPr>
          <a:xfrm>
            <a:off x="3961120" y="263651"/>
            <a:ext cx="2379753" cy="1687005"/>
          </a:xfrm>
          <a:prstGeom prst="rect">
            <a:avLst/>
          </a:prstGeom>
        </p:spPr>
      </p:pic>
      <p:sp>
        <p:nvSpPr>
          <p:cNvPr id="21" name="TextBox 20">
            <a:extLst>
              <a:ext uri="{FF2B5EF4-FFF2-40B4-BE49-F238E27FC236}">
                <a16:creationId xmlns:a16="http://schemas.microsoft.com/office/drawing/2014/main" id="{FFDD7808-6CA5-49C3-A0A6-EFAB108E7880}"/>
              </a:ext>
            </a:extLst>
          </p:cNvPr>
          <p:cNvSpPr txBox="1"/>
          <p:nvPr/>
        </p:nvSpPr>
        <p:spPr>
          <a:xfrm>
            <a:off x="9316393" y="627677"/>
            <a:ext cx="2712849" cy="181588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600" dirty="0"/>
              <a:t>3. A page similar to the one on the left should show up. Here, the member can make any changes they need. For this one, we are going to change the amount to $200. </a:t>
            </a:r>
          </a:p>
        </p:txBody>
      </p:sp>
      <p:sp>
        <p:nvSpPr>
          <p:cNvPr id="23" name="TextBox 22">
            <a:extLst>
              <a:ext uri="{FF2B5EF4-FFF2-40B4-BE49-F238E27FC236}">
                <a16:creationId xmlns:a16="http://schemas.microsoft.com/office/drawing/2014/main" id="{50120B35-43E7-4CEC-B378-60A495E78060}"/>
              </a:ext>
            </a:extLst>
          </p:cNvPr>
          <p:cNvSpPr txBox="1"/>
          <p:nvPr/>
        </p:nvSpPr>
        <p:spPr>
          <a:xfrm>
            <a:off x="9397931" y="3075465"/>
            <a:ext cx="2712849" cy="1323439"/>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600" dirty="0"/>
              <a:t>4. Then, once the member hit’s “Submit” they should be able to go back to the main page and see the updated payment amount.</a:t>
            </a:r>
          </a:p>
        </p:txBody>
      </p:sp>
    </p:spTree>
    <p:extLst>
      <p:ext uri="{BB962C8B-B14F-4D97-AF65-F5344CB8AC3E}">
        <p14:creationId xmlns:p14="http://schemas.microsoft.com/office/powerpoint/2010/main" val="53533948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subTnLst>
                                    <p:set>
                                      <p:cBhvr override="childStyle">
                                        <p:cTn dur="1" fill="hold" display="0" masterRel="nextClick" afterEffect="1"/>
                                        <p:tgtEl>
                                          <p:spTgt spid="16"/>
                                        </p:tgtEl>
                                        <p:attrNameLst>
                                          <p:attrName>style.visibility</p:attrName>
                                        </p:attrNameLst>
                                      </p:cBhvr>
                                      <p:to>
                                        <p:strVal val="hidden"/>
                                      </p:to>
                                    </p:set>
                                  </p:sub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fade">
                                      <p:cBhvr>
                                        <p:cTn id="15" dur="500"/>
                                        <p:tgtEl>
                                          <p:spTgt spid="1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fade">
                                      <p:cBhvr>
                                        <p:cTn id="21" dur="500"/>
                                        <p:tgtEl>
                                          <p:spTgt spid="20"/>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fade">
                                      <p:cBhvr>
                                        <p:cTn id="26" dur="500"/>
                                        <p:tgtEl>
                                          <p:spTgt spid="21"/>
                                        </p:tgtEl>
                                      </p:cBhvr>
                                    </p:animEffect>
                                  </p:childTnLst>
                                </p:cTn>
                              </p:par>
                              <p:par>
                                <p:cTn id="27" presetID="10" presetClass="entr" presetSubtype="0" fill="hold" nodeType="with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500"/>
                                        <p:tgtEl>
                                          <p:spTgt spid="10"/>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fade">
                                      <p:cBhvr>
                                        <p:cTn id="34" dur="500"/>
                                        <p:tgtEl>
                                          <p:spTgt spid="12"/>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23"/>
                                        </p:tgtEl>
                                        <p:attrNameLst>
                                          <p:attrName>style.visibility</p:attrName>
                                        </p:attrNameLst>
                                      </p:cBhvr>
                                      <p:to>
                                        <p:strVal val="visible"/>
                                      </p:to>
                                    </p:set>
                                    <p:animEffect transition="in" filter="fade">
                                      <p:cBhvr>
                                        <p:cTn id="39" dur="500"/>
                                        <p:tgtEl>
                                          <p:spTgt spid="23"/>
                                        </p:tgtEl>
                                      </p:cBhvr>
                                    </p:animEffect>
                                  </p:childTnLst>
                                </p:cTn>
                              </p:par>
                              <p:par>
                                <p:cTn id="40" presetID="10" presetClass="entr" presetSubtype="0" fill="hold" nodeType="withEffect">
                                  <p:stCondLst>
                                    <p:cond delay="0"/>
                                  </p:stCondLst>
                                  <p:childTnLst>
                                    <p:set>
                                      <p:cBhvr>
                                        <p:cTn id="41" dur="1" fill="hold">
                                          <p:stCondLst>
                                            <p:cond delay="0"/>
                                          </p:stCondLst>
                                        </p:cTn>
                                        <p:tgtEl>
                                          <p:spTgt spid="3"/>
                                        </p:tgtEl>
                                        <p:attrNameLst>
                                          <p:attrName>style.visibility</p:attrName>
                                        </p:attrNameLst>
                                      </p:cBhvr>
                                      <p:to>
                                        <p:strVal val="visible"/>
                                      </p:to>
                                    </p:set>
                                    <p:animEffect transition="in" filter="fade">
                                      <p:cBhvr>
                                        <p:cTn id="4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5" grpId="0" animBg="1"/>
      <p:bldP spid="19" grpId="0" animBg="1"/>
      <p:bldP spid="20" grpId="0" animBg="1"/>
      <p:bldP spid="13" grpId="0" animBg="1"/>
      <p:bldP spid="21" grpId="0" animBg="1"/>
      <p:bldP spid="23"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326290-32D3-4602-928F-9592016FA152}"/>
              </a:ext>
            </a:extLst>
          </p:cNvPr>
          <p:cNvSpPr>
            <a:spLocks noGrp="1"/>
          </p:cNvSpPr>
          <p:nvPr>
            <p:ph type="ctrTitle"/>
          </p:nvPr>
        </p:nvSpPr>
        <p:spPr>
          <a:xfrm>
            <a:off x="2045946" y="2237173"/>
            <a:ext cx="7795738" cy="1636015"/>
          </a:xfrm>
        </p:spPr>
        <p:txBody>
          <a:bodyPr/>
          <a:lstStyle/>
          <a:p>
            <a:pPr algn="ctr"/>
            <a:r>
              <a:rPr lang="en-US" dirty="0"/>
              <a:t>Setting up a Recurring Payment</a:t>
            </a:r>
          </a:p>
        </p:txBody>
      </p:sp>
      <p:pic>
        <p:nvPicPr>
          <p:cNvPr id="6" name="Picture 5">
            <a:extLst>
              <a:ext uri="{FF2B5EF4-FFF2-40B4-BE49-F238E27FC236}">
                <a16:creationId xmlns:a16="http://schemas.microsoft.com/office/drawing/2014/main" id="{918AAD3B-57C4-47CC-8D8D-067268E271A7}"/>
              </a:ext>
            </a:extLst>
          </p:cNvPr>
          <p:cNvPicPr>
            <a:picLocks noChangeAspect="1"/>
          </p:cNvPicPr>
          <p:nvPr/>
        </p:nvPicPr>
        <p:blipFill>
          <a:blip r:embed="rId2"/>
          <a:stretch>
            <a:fillRect/>
          </a:stretch>
        </p:blipFill>
        <p:spPr>
          <a:xfrm>
            <a:off x="890558" y="0"/>
            <a:ext cx="2971800" cy="1104900"/>
          </a:xfrm>
          <a:prstGeom prst="rect">
            <a:avLst/>
          </a:prstGeom>
        </p:spPr>
      </p:pic>
      <p:sp>
        <p:nvSpPr>
          <p:cNvPr id="4" name="TextBox 3">
            <a:extLst>
              <a:ext uri="{FF2B5EF4-FFF2-40B4-BE49-F238E27FC236}">
                <a16:creationId xmlns:a16="http://schemas.microsoft.com/office/drawing/2014/main" id="{3235F6E0-81D0-4337-A936-8A4DC5924E03}"/>
              </a:ext>
            </a:extLst>
          </p:cNvPr>
          <p:cNvSpPr txBox="1"/>
          <p:nvPr/>
        </p:nvSpPr>
        <p:spPr>
          <a:xfrm>
            <a:off x="2279294" y="3996866"/>
            <a:ext cx="7491369" cy="584775"/>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pPr algn="ctr"/>
            <a:r>
              <a:rPr lang="en-US" sz="1600" dirty="0"/>
              <a:t>This section will talk about how to set up a recurring payment which can only be done on the Bill Pay Site.</a:t>
            </a:r>
          </a:p>
        </p:txBody>
      </p:sp>
    </p:spTree>
    <p:extLst>
      <p:ext uri="{BB962C8B-B14F-4D97-AF65-F5344CB8AC3E}">
        <p14:creationId xmlns:p14="http://schemas.microsoft.com/office/powerpoint/2010/main" val="1084891686"/>
      </p:ext>
    </p:extLst>
  </p:cSld>
  <p:clrMapOvr>
    <a:masterClrMapping/>
  </p:clrMapOvr>
  <p:transition spd="slow">
    <p:wip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F98E7A2C-554C-4ABF-8F6B-51D792766914}"/>
              </a:ext>
            </a:extLst>
          </p:cNvPr>
          <p:cNvPicPr>
            <a:picLocks noChangeAspect="1"/>
          </p:cNvPicPr>
          <p:nvPr/>
        </p:nvPicPr>
        <p:blipFill rotWithShape="1">
          <a:blip r:embed="rId2">
            <a:extLst>
              <a:ext uri="{28A0092B-C50C-407E-A947-70E740481C1C}">
                <a14:useLocalDpi xmlns:a14="http://schemas.microsoft.com/office/drawing/2010/main" val="0"/>
              </a:ext>
            </a:extLst>
          </a:blip>
          <a:srcRect t="28997" b="14433"/>
          <a:stretch/>
        </p:blipFill>
        <p:spPr>
          <a:xfrm>
            <a:off x="917933" y="3118865"/>
            <a:ext cx="2758219" cy="3346004"/>
          </a:xfrm>
          <a:prstGeom prst="rect">
            <a:avLst/>
          </a:prstGeom>
          <a:ln>
            <a:noFill/>
          </a:ln>
          <a:effectLst>
            <a:outerShdw blurRad="190500" algn="tl" rotWithShape="0">
              <a:srgbClr val="000000">
                <a:alpha val="70000"/>
              </a:srgbClr>
            </a:outerShdw>
          </a:effectLst>
        </p:spPr>
      </p:pic>
      <p:sp>
        <p:nvSpPr>
          <p:cNvPr id="9" name="Title 1">
            <a:extLst>
              <a:ext uri="{FF2B5EF4-FFF2-40B4-BE49-F238E27FC236}">
                <a16:creationId xmlns:a16="http://schemas.microsoft.com/office/drawing/2014/main" id="{CF6463E7-C334-4E00-AC0A-25B288378760}"/>
              </a:ext>
            </a:extLst>
          </p:cNvPr>
          <p:cNvSpPr txBox="1">
            <a:spLocks/>
          </p:cNvSpPr>
          <p:nvPr/>
        </p:nvSpPr>
        <p:spPr>
          <a:xfrm>
            <a:off x="1" y="0"/>
            <a:ext cx="5736689" cy="549171"/>
          </a:xfrm>
          <a:prstGeom prst="rect">
            <a:avLst/>
          </a:prstGeom>
        </p:spPr>
        <p:txBody>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2800" dirty="0"/>
              <a:t>Set up Recurring Payment – Page 1</a:t>
            </a:r>
          </a:p>
        </p:txBody>
      </p:sp>
      <p:sp>
        <p:nvSpPr>
          <p:cNvPr id="29" name="TextBox 28">
            <a:extLst>
              <a:ext uri="{FF2B5EF4-FFF2-40B4-BE49-F238E27FC236}">
                <a16:creationId xmlns:a16="http://schemas.microsoft.com/office/drawing/2014/main" id="{00953299-AFA1-4A36-AD57-777BF8BDC781}"/>
              </a:ext>
            </a:extLst>
          </p:cNvPr>
          <p:cNvSpPr txBox="1"/>
          <p:nvPr/>
        </p:nvSpPr>
        <p:spPr>
          <a:xfrm>
            <a:off x="576211" y="869549"/>
            <a:ext cx="2978927" cy="2062103"/>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600" dirty="0"/>
              <a:t>1. To make a payment recurring on the Bill Pay Site, the process is the same as making a normal payment but instead of clicking “Pay” you will want to direct the member to click the “Make it recurring” button.</a:t>
            </a:r>
          </a:p>
        </p:txBody>
      </p:sp>
      <p:sp>
        <p:nvSpPr>
          <p:cNvPr id="20" name="Rectangle 19">
            <a:extLst>
              <a:ext uri="{FF2B5EF4-FFF2-40B4-BE49-F238E27FC236}">
                <a16:creationId xmlns:a16="http://schemas.microsoft.com/office/drawing/2014/main" id="{81BE6A68-A29D-4CB4-B33A-AE5F9312B076}"/>
              </a:ext>
            </a:extLst>
          </p:cNvPr>
          <p:cNvSpPr/>
          <p:nvPr/>
        </p:nvSpPr>
        <p:spPr>
          <a:xfrm>
            <a:off x="1026482" y="5501346"/>
            <a:ext cx="2528657" cy="340407"/>
          </a:xfrm>
          <a:prstGeom prst="rect">
            <a:avLst/>
          </a:prstGeom>
          <a:noFill/>
          <a:ln w="38100" cap="flat" cmpd="sng" algn="ctr">
            <a:solidFill>
              <a:srgbClr val="9E699F"/>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21" name="Arrow: Right 20">
            <a:extLst>
              <a:ext uri="{FF2B5EF4-FFF2-40B4-BE49-F238E27FC236}">
                <a16:creationId xmlns:a16="http://schemas.microsoft.com/office/drawing/2014/main" id="{4A838EAB-13B3-4626-BBF5-A28E2F88C7FB}"/>
              </a:ext>
            </a:extLst>
          </p:cNvPr>
          <p:cNvSpPr/>
          <p:nvPr/>
        </p:nvSpPr>
        <p:spPr>
          <a:xfrm rot="1028668">
            <a:off x="589039" y="5317570"/>
            <a:ext cx="766339" cy="367553"/>
          </a:xfrm>
          <a:prstGeom prst="rightArrow">
            <a:avLst/>
          </a:prstGeom>
          <a:solidFill>
            <a:srgbClr val="9E699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a:extLst>
              <a:ext uri="{FF2B5EF4-FFF2-40B4-BE49-F238E27FC236}">
                <a16:creationId xmlns:a16="http://schemas.microsoft.com/office/drawing/2014/main" id="{B444F7CF-8B3E-4971-BF91-F2A14BE56B7C}"/>
              </a:ext>
            </a:extLst>
          </p:cNvPr>
          <p:cNvPicPr>
            <a:picLocks noChangeAspect="1"/>
          </p:cNvPicPr>
          <p:nvPr/>
        </p:nvPicPr>
        <p:blipFill rotWithShape="1">
          <a:blip r:embed="rId3">
            <a:extLst>
              <a:ext uri="{28A0092B-C50C-407E-A947-70E740481C1C}">
                <a14:useLocalDpi xmlns:a14="http://schemas.microsoft.com/office/drawing/2010/main" val="0"/>
              </a:ext>
            </a:extLst>
          </a:blip>
          <a:srcRect t="11133" b="9509"/>
          <a:stretch/>
        </p:blipFill>
        <p:spPr>
          <a:xfrm>
            <a:off x="6590936" y="117183"/>
            <a:ext cx="2386742" cy="6723949"/>
          </a:xfrm>
          <a:prstGeom prst="rect">
            <a:avLst/>
          </a:prstGeom>
          <a:ln>
            <a:noFill/>
          </a:ln>
          <a:effectLst>
            <a:outerShdw blurRad="190500" algn="tl" rotWithShape="0">
              <a:srgbClr val="000000">
                <a:alpha val="70000"/>
              </a:srgbClr>
            </a:outerShdw>
          </a:effectLst>
        </p:spPr>
      </p:pic>
      <p:sp>
        <p:nvSpPr>
          <p:cNvPr id="25" name="Rectangle 24">
            <a:extLst>
              <a:ext uri="{FF2B5EF4-FFF2-40B4-BE49-F238E27FC236}">
                <a16:creationId xmlns:a16="http://schemas.microsoft.com/office/drawing/2014/main" id="{6C24A4F1-95FB-45D5-834D-116FD119A79E}"/>
              </a:ext>
            </a:extLst>
          </p:cNvPr>
          <p:cNvSpPr/>
          <p:nvPr/>
        </p:nvSpPr>
        <p:spPr>
          <a:xfrm>
            <a:off x="6691916" y="1676185"/>
            <a:ext cx="2221266" cy="3825161"/>
          </a:xfrm>
          <a:prstGeom prst="rect">
            <a:avLst/>
          </a:prstGeom>
          <a:noFill/>
          <a:ln w="38100" cap="flat" cmpd="sng" algn="ctr">
            <a:solidFill>
              <a:srgbClr val="9E699F"/>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22" name="Arrow: Right 21">
            <a:extLst>
              <a:ext uri="{FF2B5EF4-FFF2-40B4-BE49-F238E27FC236}">
                <a16:creationId xmlns:a16="http://schemas.microsoft.com/office/drawing/2014/main" id="{F8C65FAE-F147-4383-A311-FA1584B559A6}"/>
              </a:ext>
            </a:extLst>
          </p:cNvPr>
          <p:cNvSpPr/>
          <p:nvPr/>
        </p:nvSpPr>
        <p:spPr>
          <a:xfrm rot="1579472">
            <a:off x="6107838" y="1375505"/>
            <a:ext cx="748795" cy="367553"/>
          </a:xfrm>
          <a:prstGeom prst="rightArrow">
            <a:avLst/>
          </a:prstGeom>
          <a:solidFill>
            <a:srgbClr val="9E699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0A5A20D0-D63E-4644-8DE2-659F1F8BBC36}"/>
              </a:ext>
            </a:extLst>
          </p:cNvPr>
          <p:cNvSpPr txBox="1"/>
          <p:nvPr/>
        </p:nvSpPr>
        <p:spPr>
          <a:xfrm>
            <a:off x="4142635" y="645133"/>
            <a:ext cx="2179885" cy="1323439"/>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600" dirty="0"/>
              <a:t>2. It should take the member to a page like this where they will fill in the required information.</a:t>
            </a:r>
          </a:p>
        </p:txBody>
      </p:sp>
      <p:sp>
        <p:nvSpPr>
          <p:cNvPr id="26" name="TextBox 25">
            <a:extLst>
              <a:ext uri="{FF2B5EF4-FFF2-40B4-BE49-F238E27FC236}">
                <a16:creationId xmlns:a16="http://schemas.microsoft.com/office/drawing/2014/main" id="{243F2B0E-B138-4A00-AD0F-B0BD45BD8188}"/>
              </a:ext>
            </a:extLst>
          </p:cNvPr>
          <p:cNvSpPr txBox="1"/>
          <p:nvPr/>
        </p:nvSpPr>
        <p:spPr>
          <a:xfrm>
            <a:off x="9287663" y="256783"/>
            <a:ext cx="2519590" cy="58477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600" dirty="0"/>
              <a:t>The frequency has the following options:</a:t>
            </a:r>
          </a:p>
        </p:txBody>
      </p:sp>
      <p:sp>
        <p:nvSpPr>
          <p:cNvPr id="30" name="Arrow: Right 29">
            <a:extLst>
              <a:ext uri="{FF2B5EF4-FFF2-40B4-BE49-F238E27FC236}">
                <a16:creationId xmlns:a16="http://schemas.microsoft.com/office/drawing/2014/main" id="{F1762B51-7A91-4C3A-9818-0CE4F5D3A158}"/>
              </a:ext>
            </a:extLst>
          </p:cNvPr>
          <p:cNvSpPr/>
          <p:nvPr/>
        </p:nvSpPr>
        <p:spPr>
          <a:xfrm rot="9599148">
            <a:off x="8477460" y="2429326"/>
            <a:ext cx="1328179" cy="367553"/>
          </a:xfrm>
          <a:prstGeom prst="rightArrow">
            <a:avLst/>
          </a:prstGeom>
          <a:solidFill>
            <a:srgbClr val="9E699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a:extLst>
              <a:ext uri="{FF2B5EF4-FFF2-40B4-BE49-F238E27FC236}">
                <a16:creationId xmlns:a16="http://schemas.microsoft.com/office/drawing/2014/main" id="{C32B39C7-A371-4DBD-B4A0-C3F2EDEDD0FD}"/>
              </a:ext>
            </a:extLst>
          </p:cNvPr>
          <p:cNvPicPr>
            <a:picLocks noChangeAspect="1"/>
          </p:cNvPicPr>
          <p:nvPr/>
        </p:nvPicPr>
        <p:blipFill rotWithShape="1">
          <a:blip r:embed="rId4">
            <a:extLst>
              <a:ext uri="{28A0092B-C50C-407E-A947-70E740481C1C}">
                <a14:useLocalDpi xmlns:a14="http://schemas.microsoft.com/office/drawing/2010/main" val="0"/>
              </a:ext>
            </a:extLst>
          </a:blip>
          <a:srcRect l="6541" t="15798" r="7212" b="18871"/>
          <a:stretch/>
        </p:blipFill>
        <p:spPr>
          <a:xfrm>
            <a:off x="9715302" y="947120"/>
            <a:ext cx="1558765" cy="2532037"/>
          </a:xfrm>
          <a:prstGeom prst="rect">
            <a:avLst/>
          </a:prstGeom>
          <a:ln>
            <a:noFill/>
          </a:ln>
          <a:effectLst>
            <a:outerShdw blurRad="190500" algn="tl" rotWithShape="0">
              <a:srgbClr val="000000">
                <a:alpha val="70000"/>
              </a:srgbClr>
            </a:outerShdw>
          </a:effectLst>
        </p:spPr>
      </p:pic>
      <p:sp>
        <p:nvSpPr>
          <p:cNvPr id="31" name="Arrow: Right 30">
            <a:extLst>
              <a:ext uri="{FF2B5EF4-FFF2-40B4-BE49-F238E27FC236}">
                <a16:creationId xmlns:a16="http://schemas.microsoft.com/office/drawing/2014/main" id="{D9EA8C30-900E-4F3A-A6FC-9D7A0909E637}"/>
              </a:ext>
            </a:extLst>
          </p:cNvPr>
          <p:cNvSpPr/>
          <p:nvPr/>
        </p:nvSpPr>
        <p:spPr>
          <a:xfrm rot="12682744">
            <a:off x="8559077" y="3513020"/>
            <a:ext cx="1328179" cy="367553"/>
          </a:xfrm>
          <a:prstGeom prst="rightArrow">
            <a:avLst/>
          </a:prstGeom>
          <a:solidFill>
            <a:srgbClr val="9E699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Arrow: Right 31">
            <a:extLst>
              <a:ext uri="{FF2B5EF4-FFF2-40B4-BE49-F238E27FC236}">
                <a16:creationId xmlns:a16="http://schemas.microsoft.com/office/drawing/2014/main" id="{4834A358-86E8-429E-ACFE-A667C7F615EF}"/>
              </a:ext>
            </a:extLst>
          </p:cNvPr>
          <p:cNvSpPr/>
          <p:nvPr/>
        </p:nvSpPr>
        <p:spPr>
          <a:xfrm rot="11848255">
            <a:off x="8479206" y="3796362"/>
            <a:ext cx="1328179" cy="367553"/>
          </a:xfrm>
          <a:prstGeom prst="rightArrow">
            <a:avLst/>
          </a:prstGeom>
          <a:solidFill>
            <a:srgbClr val="9E699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32960B8D-223E-493C-9C33-34F06EBB63A1}"/>
              </a:ext>
            </a:extLst>
          </p:cNvPr>
          <p:cNvSpPr txBox="1"/>
          <p:nvPr/>
        </p:nvSpPr>
        <p:spPr>
          <a:xfrm>
            <a:off x="9287663" y="3893379"/>
            <a:ext cx="2519590" cy="255454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600" dirty="0"/>
              <a:t>3. After they choose their frequency they will need to choose the first payment date and the recurring date(s) of the payments. They can choose any date of the month or the “Last Business Day” of the month.</a:t>
            </a:r>
          </a:p>
        </p:txBody>
      </p:sp>
      <p:sp>
        <p:nvSpPr>
          <p:cNvPr id="34" name="Arrow: Right 33">
            <a:extLst>
              <a:ext uri="{FF2B5EF4-FFF2-40B4-BE49-F238E27FC236}">
                <a16:creationId xmlns:a16="http://schemas.microsoft.com/office/drawing/2014/main" id="{2C88F900-13FF-473C-8B11-FEB166F6D900}"/>
              </a:ext>
            </a:extLst>
          </p:cNvPr>
          <p:cNvSpPr/>
          <p:nvPr/>
        </p:nvSpPr>
        <p:spPr>
          <a:xfrm rot="1579472">
            <a:off x="6007533" y="4745836"/>
            <a:ext cx="748795" cy="367553"/>
          </a:xfrm>
          <a:prstGeom prst="rightArrow">
            <a:avLst/>
          </a:prstGeom>
          <a:solidFill>
            <a:srgbClr val="9E699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231442AA-737E-447E-8F49-C2484AE0BC7E}"/>
              </a:ext>
            </a:extLst>
          </p:cNvPr>
          <p:cNvSpPr txBox="1"/>
          <p:nvPr/>
        </p:nvSpPr>
        <p:spPr>
          <a:xfrm>
            <a:off x="4042194" y="4199484"/>
            <a:ext cx="2179885" cy="181588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600" dirty="0"/>
              <a:t>4. If the member wants the recurring payment to end after a certain amount of time they will be prompted to choose the end date.</a:t>
            </a:r>
          </a:p>
        </p:txBody>
      </p:sp>
    </p:spTree>
    <p:extLst>
      <p:ext uri="{BB962C8B-B14F-4D97-AF65-F5344CB8AC3E}">
        <p14:creationId xmlns:p14="http://schemas.microsoft.com/office/powerpoint/2010/main" val="216185739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fade">
                                      <p:cBhvr>
                                        <p:cTn id="13" dur="500"/>
                                        <p:tgtEl>
                                          <p:spTgt spid="25"/>
                                        </p:tgtEl>
                                      </p:cBhvr>
                                    </p:animEffect>
                                  </p:childTnLst>
                                </p:cTn>
                              </p:par>
                              <p:par>
                                <p:cTn id="14" presetID="10" presetClass="entr" presetSubtype="0" fill="hold" nodeType="with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fade">
                                      <p:cBhvr>
                                        <p:cTn id="16" dur="500"/>
                                        <p:tgtEl>
                                          <p:spTgt spid="23"/>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6"/>
                                        </p:tgtEl>
                                        <p:attrNameLst>
                                          <p:attrName>style.visibility</p:attrName>
                                        </p:attrNameLst>
                                      </p:cBhvr>
                                      <p:to>
                                        <p:strVal val="visible"/>
                                      </p:to>
                                    </p:set>
                                    <p:animEffect transition="in" filter="fade">
                                      <p:cBhvr>
                                        <p:cTn id="21" dur="500"/>
                                        <p:tgtEl>
                                          <p:spTgt spid="26"/>
                                        </p:tgtEl>
                                      </p:cBhvr>
                                    </p:animEffect>
                                  </p:childTnLst>
                                </p:cTn>
                              </p:par>
                              <p:par>
                                <p:cTn id="22" presetID="10" presetClass="entr" presetSubtype="0" fill="hold" nodeType="withEffect">
                                  <p:stCondLst>
                                    <p:cond delay="0"/>
                                  </p:stCondLst>
                                  <p:childTnLst>
                                    <p:set>
                                      <p:cBhvr>
                                        <p:cTn id="23" dur="1" fill="hold">
                                          <p:stCondLst>
                                            <p:cond delay="0"/>
                                          </p:stCondLst>
                                        </p:cTn>
                                        <p:tgtEl>
                                          <p:spTgt spid="27"/>
                                        </p:tgtEl>
                                        <p:attrNameLst>
                                          <p:attrName>style.visibility</p:attrName>
                                        </p:attrNameLst>
                                      </p:cBhvr>
                                      <p:to>
                                        <p:strVal val="visible"/>
                                      </p:to>
                                    </p:set>
                                    <p:animEffect transition="in" filter="fade">
                                      <p:cBhvr>
                                        <p:cTn id="24" dur="500"/>
                                        <p:tgtEl>
                                          <p:spTgt spid="27"/>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0"/>
                                        </p:tgtEl>
                                        <p:attrNameLst>
                                          <p:attrName>style.visibility</p:attrName>
                                        </p:attrNameLst>
                                      </p:cBhvr>
                                      <p:to>
                                        <p:strVal val="visible"/>
                                      </p:to>
                                    </p:set>
                                    <p:animEffect transition="in" filter="fade">
                                      <p:cBhvr>
                                        <p:cTn id="27" dur="500"/>
                                        <p:tgtEl>
                                          <p:spTgt spid="3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8"/>
                                        </p:tgtEl>
                                        <p:attrNameLst>
                                          <p:attrName>style.visibility</p:attrName>
                                        </p:attrNameLst>
                                      </p:cBhvr>
                                      <p:to>
                                        <p:strVal val="visible"/>
                                      </p:to>
                                    </p:set>
                                    <p:animEffect transition="in" filter="fade">
                                      <p:cBhvr>
                                        <p:cTn id="32" dur="500"/>
                                        <p:tgtEl>
                                          <p:spTgt spid="28"/>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1"/>
                                        </p:tgtEl>
                                        <p:attrNameLst>
                                          <p:attrName>style.visibility</p:attrName>
                                        </p:attrNameLst>
                                      </p:cBhvr>
                                      <p:to>
                                        <p:strVal val="visible"/>
                                      </p:to>
                                    </p:set>
                                    <p:animEffect transition="in" filter="fade">
                                      <p:cBhvr>
                                        <p:cTn id="35" dur="500"/>
                                        <p:tgtEl>
                                          <p:spTgt spid="31"/>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2"/>
                                        </p:tgtEl>
                                        <p:attrNameLst>
                                          <p:attrName>style.visibility</p:attrName>
                                        </p:attrNameLst>
                                      </p:cBhvr>
                                      <p:to>
                                        <p:strVal val="visible"/>
                                      </p:to>
                                    </p:set>
                                    <p:animEffect transition="in" filter="fade">
                                      <p:cBhvr>
                                        <p:cTn id="38" dur="500"/>
                                        <p:tgtEl>
                                          <p:spTgt spid="32"/>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34"/>
                                        </p:tgtEl>
                                        <p:attrNameLst>
                                          <p:attrName>style.visibility</p:attrName>
                                        </p:attrNameLst>
                                      </p:cBhvr>
                                      <p:to>
                                        <p:strVal val="visible"/>
                                      </p:to>
                                    </p:set>
                                    <p:animEffect transition="in" filter="fade">
                                      <p:cBhvr>
                                        <p:cTn id="43" dur="500"/>
                                        <p:tgtEl>
                                          <p:spTgt spid="34"/>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5"/>
                                        </p:tgtEl>
                                        <p:attrNameLst>
                                          <p:attrName>style.visibility</p:attrName>
                                        </p:attrNameLst>
                                      </p:cBhvr>
                                      <p:to>
                                        <p:strVal val="visible"/>
                                      </p:to>
                                    </p:set>
                                    <p:animEffect transition="in" filter="fade">
                                      <p:cBhvr>
                                        <p:cTn id="46"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2" grpId="0" animBg="1"/>
      <p:bldP spid="13" grpId="0" animBg="1"/>
      <p:bldP spid="26" grpId="0" animBg="1"/>
      <p:bldP spid="30" grpId="0" animBg="1"/>
      <p:bldP spid="31" grpId="0" animBg="1"/>
      <p:bldP spid="32" grpId="0" animBg="1"/>
      <p:bldP spid="28" grpId="0" animBg="1"/>
      <p:bldP spid="34" grpId="0" animBg="1"/>
      <p:bldP spid="35"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CF6463E7-C334-4E00-AC0A-25B288378760}"/>
              </a:ext>
            </a:extLst>
          </p:cNvPr>
          <p:cNvSpPr txBox="1">
            <a:spLocks/>
          </p:cNvSpPr>
          <p:nvPr/>
        </p:nvSpPr>
        <p:spPr>
          <a:xfrm>
            <a:off x="1" y="0"/>
            <a:ext cx="5663952" cy="549171"/>
          </a:xfrm>
          <a:prstGeom prst="rect">
            <a:avLst/>
          </a:prstGeom>
        </p:spPr>
        <p:txBody>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2800" dirty="0"/>
              <a:t>Set up Recurring Payment – Page 2</a:t>
            </a:r>
          </a:p>
        </p:txBody>
      </p:sp>
      <p:pic>
        <p:nvPicPr>
          <p:cNvPr id="12" name="Picture 11">
            <a:extLst>
              <a:ext uri="{FF2B5EF4-FFF2-40B4-BE49-F238E27FC236}">
                <a16:creationId xmlns:a16="http://schemas.microsoft.com/office/drawing/2014/main" id="{FFD70FF4-2484-48FF-AA03-DC08B8663741}"/>
              </a:ext>
            </a:extLst>
          </p:cNvPr>
          <p:cNvPicPr>
            <a:picLocks noChangeAspect="1"/>
          </p:cNvPicPr>
          <p:nvPr/>
        </p:nvPicPr>
        <p:blipFill rotWithShape="1">
          <a:blip r:embed="rId2">
            <a:extLst>
              <a:ext uri="{28A0092B-C50C-407E-A947-70E740481C1C}">
                <a14:useLocalDpi xmlns:a14="http://schemas.microsoft.com/office/drawing/2010/main" val="0"/>
              </a:ext>
            </a:extLst>
          </a:blip>
          <a:srcRect t="14343" b="15832"/>
          <a:stretch/>
        </p:blipFill>
        <p:spPr>
          <a:xfrm>
            <a:off x="2787630" y="1057321"/>
            <a:ext cx="2916998" cy="4367815"/>
          </a:xfrm>
          <a:prstGeom prst="rect">
            <a:avLst/>
          </a:prstGeom>
          <a:ln>
            <a:noFill/>
          </a:ln>
          <a:effectLst>
            <a:outerShdw blurRad="190500" algn="tl" rotWithShape="0">
              <a:srgbClr val="000000">
                <a:alpha val="70000"/>
              </a:srgbClr>
            </a:outerShdw>
          </a:effectLst>
        </p:spPr>
      </p:pic>
      <p:sp>
        <p:nvSpPr>
          <p:cNvPr id="19" name="TextBox 18">
            <a:extLst>
              <a:ext uri="{FF2B5EF4-FFF2-40B4-BE49-F238E27FC236}">
                <a16:creationId xmlns:a16="http://schemas.microsoft.com/office/drawing/2014/main" id="{AC7F576A-8C14-41EE-A403-E858859746F0}"/>
              </a:ext>
            </a:extLst>
          </p:cNvPr>
          <p:cNvSpPr txBox="1"/>
          <p:nvPr/>
        </p:nvSpPr>
        <p:spPr>
          <a:xfrm>
            <a:off x="363146" y="1227882"/>
            <a:ext cx="2179885" cy="156966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600" dirty="0"/>
              <a:t>5. Once the member clicks “Submit”, they will need to review the payment series before hitting “Submit” once more.</a:t>
            </a:r>
          </a:p>
        </p:txBody>
      </p:sp>
      <p:pic>
        <p:nvPicPr>
          <p:cNvPr id="20" name="Picture 19">
            <a:extLst>
              <a:ext uri="{FF2B5EF4-FFF2-40B4-BE49-F238E27FC236}">
                <a16:creationId xmlns:a16="http://schemas.microsoft.com/office/drawing/2014/main" id="{547F16E1-E4FB-4114-843B-51FDE8336551}"/>
              </a:ext>
            </a:extLst>
          </p:cNvPr>
          <p:cNvPicPr>
            <a:picLocks noChangeAspect="1"/>
          </p:cNvPicPr>
          <p:nvPr/>
        </p:nvPicPr>
        <p:blipFill rotWithShape="1">
          <a:blip r:embed="rId3">
            <a:extLst>
              <a:ext uri="{28A0092B-C50C-407E-A947-70E740481C1C}">
                <a14:useLocalDpi xmlns:a14="http://schemas.microsoft.com/office/drawing/2010/main" val="0"/>
              </a:ext>
            </a:extLst>
          </a:blip>
          <a:srcRect t="10971" b="9669"/>
          <a:stretch/>
        </p:blipFill>
        <p:spPr>
          <a:xfrm>
            <a:off x="8443914" y="1504614"/>
            <a:ext cx="2916998" cy="4964207"/>
          </a:xfrm>
          <a:prstGeom prst="rect">
            <a:avLst/>
          </a:prstGeom>
          <a:ln>
            <a:noFill/>
          </a:ln>
          <a:effectLst>
            <a:outerShdw blurRad="190500" algn="tl" rotWithShape="0">
              <a:srgbClr val="000000">
                <a:alpha val="70000"/>
              </a:srgbClr>
            </a:outerShdw>
          </a:effectLst>
        </p:spPr>
      </p:pic>
      <p:sp>
        <p:nvSpPr>
          <p:cNvPr id="16" name="Rectangle 15">
            <a:extLst>
              <a:ext uri="{FF2B5EF4-FFF2-40B4-BE49-F238E27FC236}">
                <a16:creationId xmlns:a16="http://schemas.microsoft.com/office/drawing/2014/main" id="{5EFBCB51-56B6-434A-A1A2-CA4BC55E8687}"/>
              </a:ext>
            </a:extLst>
          </p:cNvPr>
          <p:cNvSpPr/>
          <p:nvPr/>
        </p:nvSpPr>
        <p:spPr>
          <a:xfrm>
            <a:off x="9063182" y="4074850"/>
            <a:ext cx="541538" cy="221941"/>
          </a:xfrm>
          <a:prstGeom prst="rect">
            <a:avLst/>
          </a:prstGeom>
          <a:noFill/>
          <a:ln w="38100" cap="flat" cmpd="sng" algn="ctr">
            <a:solidFill>
              <a:srgbClr val="9E699F"/>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22" name="Arrow: Right 21">
            <a:extLst>
              <a:ext uri="{FF2B5EF4-FFF2-40B4-BE49-F238E27FC236}">
                <a16:creationId xmlns:a16="http://schemas.microsoft.com/office/drawing/2014/main" id="{F8C65FAE-F147-4383-A311-FA1584B559A6}"/>
              </a:ext>
            </a:extLst>
          </p:cNvPr>
          <p:cNvSpPr/>
          <p:nvPr/>
        </p:nvSpPr>
        <p:spPr>
          <a:xfrm rot="19361948">
            <a:off x="8000319" y="4484308"/>
            <a:ext cx="1109168" cy="367553"/>
          </a:xfrm>
          <a:prstGeom prst="rightArrow">
            <a:avLst/>
          </a:prstGeom>
          <a:solidFill>
            <a:srgbClr val="9E699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F4797DFD-A9EE-4FFD-BCA3-625A698052FE}"/>
              </a:ext>
            </a:extLst>
          </p:cNvPr>
          <p:cNvSpPr txBox="1"/>
          <p:nvPr/>
        </p:nvSpPr>
        <p:spPr>
          <a:xfrm>
            <a:off x="6022170" y="4353378"/>
            <a:ext cx="2194313" cy="181588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600" dirty="0"/>
              <a:t>6. After that, the payment is set up and the payee should have a gray bubble that says “recurring” to indicate the continual payments.</a:t>
            </a:r>
          </a:p>
        </p:txBody>
      </p:sp>
    </p:spTree>
    <p:extLst>
      <p:ext uri="{BB962C8B-B14F-4D97-AF65-F5344CB8AC3E}">
        <p14:creationId xmlns:p14="http://schemas.microsoft.com/office/powerpoint/2010/main" val="294250525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par>
                                <p:cTn id="11" presetID="10" presetClass="entr" presetSubtype="0"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500"/>
                                        <p:tgtEl>
                                          <p:spTgt spid="2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fade">
                                      <p:cBhvr>
                                        <p:cTn id="16"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2" grpId="0" animBg="1"/>
      <p:bldP spid="21"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326290-32D3-4602-928F-9592016FA152}"/>
              </a:ext>
            </a:extLst>
          </p:cNvPr>
          <p:cNvSpPr>
            <a:spLocks noGrp="1"/>
          </p:cNvSpPr>
          <p:nvPr>
            <p:ph type="ctrTitle"/>
          </p:nvPr>
        </p:nvSpPr>
        <p:spPr>
          <a:xfrm>
            <a:off x="2045946" y="2237173"/>
            <a:ext cx="7795738" cy="1636015"/>
          </a:xfrm>
        </p:spPr>
        <p:txBody>
          <a:bodyPr/>
          <a:lstStyle/>
          <a:p>
            <a:pPr algn="ctr"/>
            <a:r>
              <a:rPr lang="en-US" dirty="0"/>
              <a:t>Editing a Recurring Payment</a:t>
            </a:r>
          </a:p>
        </p:txBody>
      </p:sp>
      <p:pic>
        <p:nvPicPr>
          <p:cNvPr id="6" name="Picture 5">
            <a:extLst>
              <a:ext uri="{FF2B5EF4-FFF2-40B4-BE49-F238E27FC236}">
                <a16:creationId xmlns:a16="http://schemas.microsoft.com/office/drawing/2014/main" id="{918AAD3B-57C4-47CC-8D8D-067268E271A7}"/>
              </a:ext>
            </a:extLst>
          </p:cNvPr>
          <p:cNvPicPr>
            <a:picLocks noChangeAspect="1"/>
          </p:cNvPicPr>
          <p:nvPr/>
        </p:nvPicPr>
        <p:blipFill>
          <a:blip r:embed="rId2"/>
          <a:stretch>
            <a:fillRect/>
          </a:stretch>
        </p:blipFill>
        <p:spPr>
          <a:xfrm>
            <a:off x="890558" y="0"/>
            <a:ext cx="2971800" cy="1104900"/>
          </a:xfrm>
          <a:prstGeom prst="rect">
            <a:avLst/>
          </a:prstGeom>
        </p:spPr>
      </p:pic>
      <p:sp>
        <p:nvSpPr>
          <p:cNvPr id="4" name="TextBox 3">
            <a:extLst>
              <a:ext uri="{FF2B5EF4-FFF2-40B4-BE49-F238E27FC236}">
                <a16:creationId xmlns:a16="http://schemas.microsoft.com/office/drawing/2014/main" id="{3235F6E0-81D0-4337-A936-8A4DC5924E03}"/>
              </a:ext>
            </a:extLst>
          </p:cNvPr>
          <p:cNvSpPr txBox="1"/>
          <p:nvPr/>
        </p:nvSpPr>
        <p:spPr>
          <a:xfrm>
            <a:off x="2279294" y="3996866"/>
            <a:ext cx="7491369" cy="338554"/>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pPr algn="ctr"/>
            <a:r>
              <a:rPr lang="en-US" sz="1600" dirty="0"/>
              <a:t>This section will talk about how to edit an existing ongoing payment.</a:t>
            </a:r>
          </a:p>
        </p:txBody>
      </p:sp>
    </p:spTree>
    <p:extLst>
      <p:ext uri="{BB962C8B-B14F-4D97-AF65-F5344CB8AC3E}">
        <p14:creationId xmlns:p14="http://schemas.microsoft.com/office/powerpoint/2010/main" val="1965395427"/>
      </p:ext>
    </p:extLst>
  </p:cSld>
  <p:clrMapOvr>
    <a:masterClrMapping/>
  </p:clrMapOvr>
  <p:transition spd="slow">
    <p:wip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CF6463E7-C334-4E00-AC0A-25B288378760}"/>
              </a:ext>
            </a:extLst>
          </p:cNvPr>
          <p:cNvSpPr txBox="1">
            <a:spLocks/>
          </p:cNvSpPr>
          <p:nvPr/>
        </p:nvSpPr>
        <p:spPr>
          <a:xfrm>
            <a:off x="1" y="0"/>
            <a:ext cx="5317723" cy="549171"/>
          </a:xfrm>
          <a:prstGeom prst="rect">
            <a:avLst/>
          </a:prstGeom>
        </p:spPr>
        <p:txBody>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2800" dirty="0"/>
              <a:t>Edit Recurring Payment – Page 1</a:t>
            </a:r>
          </a:p>
        </p:txBody>
      </p:sp>
      <p:sp>
        <p:nvSpPr>
          <p:cNvPr id="29" name="TextBox 28">
            <a:extLst>
              <a:ext uri="{FF2B5EF4-FFF2-40B4-BE49-F238E27FC236}">
                <a16:creationId xmlns:a16="http://schemas.microsoft.com/office/drawing/2014/main" id="{00953299-AFA1-4A36-AD57-777BF8BDC781}"/>
              </a:ext>
            </a:extLst>
          </p:cNvPr>
          <p:cNvSpPr txBox="1"/>
          <p:nvPr/>
        </p:nvSpPr>
        <p:spPr>
          <a:xfrm>
            <a:off x="943818" y="746509"/>
            <a:ext cx="4098202" cy="1077218"/>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600" dirty="0"/>
              <a:t>As discussed previously, the member can verify if they have recurring payments to a payee by looking at the main page and seeing the gray recurring bubble.</a:t>
            </a:r>
          </a:p>
        </p:txBody>
      </p:sp>
      <p:pic>
        <p:nvPicPr>
          <p:cNvPr id="3" name="Picture 2">
            <a:extLst>
              <a:ext uri="{FF2B5EF4-FFF2-40B4-BE49-F238E27FC236}">
                <a16:creationId xmlns:a16="http://schemas.microsoft.com/office/drawing/2014/main" id="{81AA1397-5049-432C-94C4-1CB508A0BD8A}"/>
              </a:ext>
            </a:extLst>
          </p:cNvPr>
          <p:cNvPicPr>
            <a:picLocks noChangeAspect="1"/>
          </p:cNvPicPr>
          <p:nvPr/>
        </p:nvPicPr>
        <p:blipFill rotWithShape="1">
          <a:blip r:embed="rId2">
            <a:extLst>
              <a:ext uri="{28A0092B-C50C-407E-A947-70E740481C1C}">
                <a14:useLocalDpi xmlns:a14="http://schemas.microsoft.com/office/drawing/2010/main" val="0"/>
              </a:ext>
            </a:extLst>
          </a:blip>
          <a:srcRect t="17071" b="24935"/>
          <a:stretch/>
        </p:blipFill>
        <p:spPr>
          <a:xfrm>
            <a:off x="6338011" y="1804453"/>
            <a:ext cx="3198031" cy="3977197"/>
          </a:xfrm>
          <a:prstGeom prst="rect">
            <a:avLst/>
          </a:prstGeom>
          <a:ln>
            <a:noFill/>
          </a:ln>
          <a:effectLst>
            <a:outerShdw blurRad="190500" algn="tl" rotWithShape="0">
              <a:srgbClr val="000000">
                <a:alpha val="70000"/>
              </a:srgbClr>
            </a:outerShdw>
          </a:effectLst>
        </p:spPr>
      </p:pic>
      <p:pic>
        <p:nvPicPr>
          <p:cNvPr id="15" name="Picture 14">
            <a:extLst>
              <a:ext uri="{FF2B5EF4-FFF2-40B4-BE49-F238E27FC236}">
                <a16:creationId xmlns:a16="http://schemas.microsoft.com/office/drawing/2014/main" id="{4DB200AE-0859-4789-BC84-52A196F1EEB0}"/>
              </a:ext>
            </a:extLst>
          </p:cNvPr>
          <p:cNvPicPr>
            <a:picLocks noChangeAspect="1"/>
          </p:cNvPicPr>
          <p:nvPr/>
        </p:nvPicPr>
        <p:blipFill rotWithShape="1">
          <a:blip r:embed="rId3">
            <a:extLst>
              <a:ext uri="{28A0092B-C50C-407E-A947-70E740481C1C}">
                <a14:useLocalDpi xmlns:a14="http://schemas.microsoft.com/office/drawing/2010/main" val="0"/>
              </a:ext>
            </a:extLst>
          </a:blip>
          <a:srcRect t="10971" b="9669"/>
          <a:stretch/>
        </p:blipFill>
        <p:spPr>
          <a:xfrm>
            <a:off x="908307" y="2042189"/>
            <a:ext cx="2633884" cy="4482398"/>
          </a:xfrm>
          <a:prstGeom prst="rect">
            <a:avLst/>
          </a:prstGeom>
          <a:ln>
            <a:noFill/>
          </a:ln>
          <a:effectLst>
            <a:outerShdw blurRad="190500" algn="tl" rotWithShape="0">
              <a:srgbClr val="000000">
                <a:alpha val="70000"/>
              </a:srgbClr>
            </a:outerShdw>
          </a:effectLst>
        </p:spPr>
      </p:pic>
      <p:sp>
        <p:nvSpPr>
          <p:cNvPr id="17" name="Rectangle 16">
            <a:extLst>
              <a:ext uri="{FF2B5EF4-FFF2-40B4-BE49-F238E27FC236}">
                <a16:creationId xmlns:a16="http://schemas.microsoft.com/office/drawing/2014/main" id="{B6743881-ABEA-44EE-A4F6-D04B6D9B27B3}"/>
              </a:ext>
            </a:extLst>
          </p:cNvPr>
          <p:cNvSpPr/>
          <p:nvPr/>
        </p:nvSpPr>
        <p:spPr>
          <a:xfrm>
            <a:off x="1480765" y="4368174"/>
            <a:ext cx="454567" cy="207838"/>
          </a:xfrm>
          <a:prstGeom prst="rect">
            <a:avLst/>
          </a:prstGeom>
          <a:noFill/>
          <a:ln w="38100" cap="flat" cmpd="sng" algn="ctr">
            <a:solidFill>
              <a:srgbClr val="9E699F"/>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19" name="Arrow: Right 18">
            <a:extLst>
              <a:ext uri="{FF2B5EF4-FFF2-40B4-BE49-F238E27FC236}">
                <a16:creationId xmlns:a16="http://schemas.microsoft.com/office/drawing/2014/main" id="{0B184C33-D920-4D52-A58A-3E80F4B58ADF}"/>
              </a:ext>
            </a:extLst>
          </p:cNvPr>
          <p:cNvSpPr/>
          <p:nvPr/>
        </p:nvSpPr>
        <p:spPr>
          <a:xfrm rot="19933363">
            <a:off x="705653" y="4639596"/>
            <a:ext cx="817545" cy="309756"/>
          </a:xfrm>
          <a:prstGeom prst="rightArrow">
            <a:avLst/>
          </a:prstGeom>
          <a:solidFill>
            <a:srgbClr val="9E699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B5C83F9-3707-4A1D-A2FA-9A1E0AE44B0F}"/>
              </a:ext>
            </a:extLst>
          </p:cNvPr>
          <p:cNvSpPr/>
          <p:nvPr/>
        </p:nvSpPr>
        <p:spPr>
          <a:xfrm>
            <a:off x="3082863" y="4264254"/>
            <a:ext cx="255142" cy="207838"/>
          </a:xfrm>
          <a:prstGeom prst="rect">
            <a:avLst/>
          </a:prstGeom>
          <a:noFill/>
          <a:ln w="38100" cap="flat" cmpd="sng" algn="ctr">
            <a:solidFill>
              <a:srgbClr val="9E699F"/>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23" name="Arrow: Right 22">
            <a:extLst>
              <a:ext uri="{FF2B5EF4-FFF2-40B4-BE49-F238E27FC236}">
                <a16:creationId xmlns:a16="http://schemas.microsoft.com/office/drawing/2014/main" id="{A9CD2399-6CE5-49C6-A8BA-EA660BF1B606}"/>
              </a:ext>
            </a:extLst>
          </p:cNvPr>
          <p:cNvSpPr/>
          <p:nvPr/>
        </p:nvSpPr>
        <p:spPr>
          <a:xfrm rot="11745791">
            <a:off x="3292275" y="4317214"/>
            <a:ext cx="817545" cy="309756"/>
          </a:xfrm>
          <a:prstGeom prst="rightArrow">
            <a:avLst/>
          </a:prstGeom>
          <a:solidFill>
            <a:srgbClr val="9E699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97AE80D1-592C-4ABE-ADBC-F6EB0943B36A}"/>
              </a:ext>
            </a:extLst>
          </p:cNvPr>
          <p:cNvSpPr txBox="1"/>
          <p:nvPr/>
        </p:nvSpPr>
        <p:spPr>
          <a:xfrm>
            <a:off x="3924545" y="4211990"/>
            <a:ext cx="2031112" cy="156966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600" dirty="0"/>
              <a:t>1. To edit it, the member will first need to click on the three vertical dots next to the transaction name.</a:t>
            </a:r>
          </a:p>
        </p:txBody>
      </p:sp>
      <p:sp>
        <p:nvSpPr>
          <p:cNvPr id="25" name="Rectangle 24">
            <a:extLst>
              <a:ext uri="{FF2B5EF4-FFF2-40B4-BE49-F238E27FC236}">
                <a16:creationId xmlns:a16="http://schemas.microsoft.com/office/drawing/2014/main" id="{44F21A43-661D-4243-9F11-E184CD3A1F32}"/>
              </a:ext>
            </a:extLst>
          </p:cNvPr>
          <p:cNvSpPr/>
          <p:nvPr/>
        </p:nvSpPr>
        <p:spPr>
          <a:xfrm>
            <a:off x="6587548" y="4695706"/>
            <a:ext cx="2671862" cy="286375"/>
          </a:xfrm>
          <a:prstGeom prst="rect">
            <a:avLst/>
          </a:prstGeom>
          <a:noFill/>
          <a:ln w="38100" cap="flat" cmpd="sng" algn="ctr">
            <a:solidFill>
              <a:srgbClr val="9E699F"/>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26" name="Arrow: Right 25">
            <a:extLst>
              <a:ext uri="{FF2B5EF4-FFF2-40B4-BE49-F238E27FC236}">
                <a16:creationId xmlns:a16="http://schemas.microsoft.com/office/drawing/2014/main" id="{3D542982-3D5B-41FE-BCFC-EF714E2761EC}"/>
              </a:ext>
            </a:extLst>
          </p:cNvPr>
          <p:cNvSpPr/>
          <p:nvPr/>
        </p:nvSpPr>
        <p:spPr>
          <a:xfrm rot="9589308">
            <a:off x="9072515" y="4540829"/>
            <a:ext cx="817545" cy="309756"/>
          </a:xfrm>
          <a:prstGeom prst="rightArrow">
            <a:avLst/>
          </a:prstGeom>
          <a:solidFill>
            <a:srgbClr val="9E699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7B5DFF1D-47D1-458B-8B4A-FB47026676BA}"/>
              </a:ext>
            </a:extLst>
          </p:cNvPr>
          <p:cNvSpPr txBox="1"/>
          <p:nvPr/>
        </p:nvSpPr>
        <p:spPr>
          <a:xfrm>
            <a:off x="9785579" y="3126046"/>
            <a:ext cx="2069297" cy="181588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600" dirty="0"/>
              <a:t>2. It should expand to show the following. The member will then need to click the “Edit Recurring” button.</a:t>
            </a:r>
          </a:p>
        </p:txBody>
      </p:sp>
    </p:spTree>
    <p:extLst>
      <p:ext uri="{BB962C8B-B14F-4D97-AF65-F5344CB8AC3E}">
        <p14:creationId xmlns:p14="http://schemas.microsoft.com/office/powerpoint/2010/main" val="173632094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500"/>
                                        <p:tgtEl>
                                          <p:spTgt spid="2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500"/>
                                        <p:tgtEl>
                                          <p:spTgt spid="21"/>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5"/>
                                        </p:tgtEl>
                                        <p:attrNameLst>
                                          <p:attrName>style.visibility</p:attrName>
                                        </p:attrNameLst>
                                      </p:cBhvr>
                                      <p:to>
                                        <p:strVal val="visible"/>
                                      </p:to>
                                    </p:set>
                                    <p:animEffect transition="in" filter="fade">
                                      <p:cBhvr>
                                        <p:cTn id="18" dur="500"/>
                                        <p:tgtEl>
                                          <p:spTgt spid="2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6"/>
                                        </p:tgtEl>
                                        <p:attrNameLst>
                                          <p:attrName>style.visibility</p:attrName>
                                        </p:attrNameLst>
                                      </p:cBhvr>
                                      <p:to>
                                        <p:strVal val="visible"/>
                                      </p:to>
                                    </p:set>
                                    <p:animEffect transition="in" filter="fade">
                                      <p:cBhvr>
                                        <p:cTn id="21" dur="500"/>
                                        <p:tgtEl>
                                          <p:spTgt spid="26"/>
                                        </p:tgtEl>
                                      </p:cBhvr>
                                    </p:animEffect>
                                  </p:childTnLst>
                                </p:cTn>
                              </p:par>
                              <p:par>
                                <p:cTn id="22" presetID="10" presetClass="entr" presetSubtype="0" fill="hold" nodeType="with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fade">
                                      <p:cBhvr>
                                        <p:cTn id="24" dur="500"/>
                                        <p:tgtEl>
                                          <p:spTgt spid="3"/>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7"/>
                                        </p:tgtEl>
                                        <p:attrNameLst>
                                          <p:attrName>style.visibility</p:attrName>
                                        </p:attrNameLst>
                                      </p:cBhvr>
                                      <p:to>
                                        <p:strVal val="visible"/>
                                      </p:to>
                                    </p:set>
                                    <p:animEffect transition="in" filter="fade">
                                      <p:cBhvr>
                                        <p:cTn id="2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3" grpId="0" animBg="1"/>
      <p:bldP spid="24" grpId="0" animBg="1"/>
      <p:bldP spid="25" grpId="0" animBg="1"/>
      <p:bldP spid="26" grpId="0" animBg="1"/>
      <p:bldP spid="27"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CF6463E7-C334-4E00-AC0A-25B288378760}"/>
              </a:ext>
            </a:extLst>
          </p:cNvPr>
          <p:cNvSpPr txBox="1">
            <a:spLocks/>
          </p:cNvSpPr>
          <p:nvPr/>
        </p:nvSpPr>
        <p:spPr>
          <a:xfrm>
            <a:off x="1" y="0"/>
            <a:ext cx="5291090" cy="549171"/>
          </a:xfrm>
          <a:prstGeom prst="rect">
            <a:avLst/>
          </a:prstGeom>
        </p:spPr>
        <p:txBody>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2800" dirty="0"/>
              <a:t>Edit Recurring Payment – Page 2</a:t>
            </a:r>
          </a:p>
        </p:txBody>
      </p:sp>
      <p:sp>
        <p:nvSpPr>
          <p:cNvPr id="29" name="TextBox 28">
            <a:extLst>
              <a:ext uri="{FF2B5EF4-FFF2-40B4-BE49-F238E27FC236}">
                <a16:creationId xmlns:a16="http://schemas.microsoft.com/office/drawing/2014/main" id="{00953299-AFA1-4A36-AD57-777BF8BDC781}"/>
              </a:ext>
            </a:extLst>
          </p:cNvPr>
          <p:cNvSpPr txBox="1"/>
          <p:nvPr/>
        </p:nvSpPr>
        <p:spPr>
          <a:xfrm>
            <a:off x="736756" y="757071"/>
            <a:ext cx="2292509" cy="156966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600" dirty="0"/>
              <a:t>3. They should be redirected to the “Edit recurring payment” page where they will need to choose one of the following options:</a:t>
            </a:r>
          </a:p>
        </p:txBody>
      </p:sp>
      <p:pic>
        <p:nvPicPr>
          <p:cNvPr id="8" name="Picture 7">
            <a:extLst>
              <a:ext uri="{FF2B5EF4-FFF2-40B4-BE49-F238E27FC236}">
                <a16:creationId xmlns:a16="http://schemas.microsoft.com/office/drawing/2014/main" id="{29A878D7-2029-4D3E-8860-939A6F5B501E}"/>
              </a:ext>
            </a:extLst>
          </p:cNvPr>
          <p:cNvPicPr>
            <a:picLocks noChangeAspect="1"/>
          </p:cNvPicPr>
          <p:nvPr/>
        </p:nvPicPr>
        <p:blipFill rotWithShape="1">
          <a:blip r:embed="rId2">
            <a:extLst>
              <a:ext uri="{28A0092B-C50C-407E-A947-70E740481C1C}">
                <a14:useLocalDpi xmlns:a14="http://schemas.microsoft.com/office/drawing/2010/main" val="0"/>
              </a:ext>
            </a:extLst>
          </a:blip>
          <a:srcRect t="12317" b="11731"/>
          <a:stretch/>
        </p:blipFill>
        <p:spPr>
          <a:xfrm>
            <a:off x="3364162" y="733611"/>
            <a:ext cx="2479419" cy="5958060"/>
          </a:xfrm>
          <a:prstGeom prst="rect">
            <a:avLst/>
          </a:prstGeom>
          <a:ln>
            <a:noFill/>
          </a:ln>
          <a:effectLst>
            <a:outerShdw blurRad="190500" algn="tl" rotWithShape="0">
              <a:srgbClr val="000000">
                <a:alpha val="70000"/>
              </a:srgbClr>
            </a:outerShdw>
          </a:effectLst>
        </p:spPr>
      </p:pic>
      <p:pic>
        <p:nvPicPr>
          <p:cNvPr id="14" name="Picture 13">
            <a:extLst>
              <a:ext uri="{FF2B5EF4-FFF2-40B4-BE49-F238E27FC236}">
                <a16:creationId xmlns:a16="http://schemas.microsoft.com/office/drawing/2014/main" id="{9B3B7919-BA09-48D2-85E8-19F57E486AEF}"/>
              </a:ext>
            </a:extLst>
          </p:cNvPr>
          <p:cNvPicPr>
            <a:picLocks noChangeAspect="1"/>
          </p:cNvPicPr>
          <p:nvPr/>
        </p:nvPicPr>
        <p:blipFill rotWithShape="1">
          <a:blip r:embed="rId3">
            <a:extLst>
              <a:ext uri="{28A0092B-C50C-407E-A947-70E740481C1C}">
                <a14:useLocalDpi xmlns:a14="http://schemas.microsoft.com/office/drawing/2010/main" val="0"/>
              </a:ext>
            </a:extLst>
          </a:blip>
          <a:srcRect t="12152" b="13122"/>
          <a:stretch/>
        </p:blipFill>
        <p:spPr>
          <a:xfrm>
            <a:off x="6520289" y="454610"/>
            <a:ext cx="2611980" cy="5942203"/>
          </a:xfrm>
          <a:prstGeom prst="rect">
            <a:avLst/>
          </a:prstGeom>
          <a:ln>
            <a:noFill/>
          </a:ln>
          <a:effectLst>
            <a:outerShdw blurRad="190500" algn="tl" rotWithShape="0">
              <a:srgbClr val="000000">
                <a:alpha val="70000"/>
              </a:srgbClr>
            </a:outerShdw>
          </a:effectLst>
        </p:spPr>
      </p:pic>
      <p:sp>
        <p:nvSpPr>
          <p:cNvPr id="17" name="Rectangle 16">
            <a:extLst>
              <a:ext uri="{FF2B5EF4-FFF2-40B4-BE49-F238E27FC236}">
                <a16:creationId xmlns:a16="http://schemas.microsoft.com/office/drawing/2014/main" id="{B6743881-ABEA-44EE-A4F6-D04B6D9B27B3}"/>
              </a:ext>
            </a:extLst>
          </p:cNvPr>
          <p:cNvSpPr/>
          <p:nvPr/>
        </p:nvSpPr>
        <p:spPr>
          <a:xfrm>
            <a:off x="3473360" y="4941558"/>
            <a:ext cx="2231609" cy="518209"/>
          </a:xfrm>
          <a:prstGeom prst="rect">
            <a:avLst/>
          </a:prstGeom>
          <a:noFill/>
          <a:ln w="38100" cap="flat" cmpd="sng" algn="ctr">
            <a:solidFill>
              <a:srgbClr val="9E699F"/>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19" name="Arrow: Right 18">
            <a:extLst>
              <a:ext uri="{FF2B5EF4-FFF2-40B4-BE49-F238E27FC236}">
                <a16:creationId xmlns:a16="http://schemas.microsoft.com/office/drawing/2014/main" id="{0B184C33-D920-4D52-A58A-3E80F4B58ADF}"/>
              </a:ext>
            </a:extLst>
          </p:cNvPr>
          <p:cNvSpPr/>
          <p:nvPr/>
        </p:nvSpPr>
        <p:spPr>
          <a:xfrm>
            <a:off x="2838221" y="5917152"/>
            <a:ext cx="635139" cy="367553"/>
          </a:xfrm>
          <a:prstGeom prst="rightArrow">
            <a:avLst/>
          </a:prstGeom>
          <a:solidFill>
            <a:srgbClr val="9E699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FAC00101-6111-4867-BD87-AD21CC80AF34}"/>
              </a:ext>
            </a:extLst>
          </p:cNvPr>
          <p:cNvSpPr txBox="1"/>
          <p:nvPr/>
        </p:nvSpPr>
        <p:spPr>
          <a:xfrm>
            <a:off x="736754" y="2990716"/>
            <a:ext cx="2317164" cy="58477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600" dirty="0"/>
              <a:t>To skip a single payment,</a:t>
            </a:r>
          </a:p>
        </p:txBody>
      </p:sp>
      <p:sp>
        <p:nvSpPr>
          <p:cNvPr id="12" name="TextBox 11">
            <a:extLst>
              <a:ext uri="{FF2B5EF4-FFF2-40B4-BE49-F238E27FC236}">
                <a16:creationId xmlns:a16="http://schemas.microsoft.com/office/drawing/2014/main" id="{1DBFCD29-9E1F-458D-BB4E-B849358A7FBD}"/>
              </a:ext>
            </a:extLst>
          </p:cNvPr>
          <p:cNvSpPr txBox="1"/>
          <p:nvPr/>
        </p:nvSpPr>
        <p:spPr>
          <a:xfrm>
            <a:off x="736755" y="4329838"/>
            <a:ext cx="2292509" cy="338554"/>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600" dirty="0"/>
              <a:t>Edit a single payment,</a:t>
            </a:r>
          </a:p>
        </p:txBody>
      </p:sp>
      <p:sp>
        <p:nvSpPr>
          <p:cNvPr id="13" name="TextBox 12">
            <a:extLst>
              <a:ext uri="{FF2B5EF4-FFF2-40B4-BE49-F238E27FC236}">
                <a16:creationId xmlns:a16="http://schemas.microsoft.com/office/drawing/2014/main" id="{603FDD62-16F9-4C97-8CA1-4E5B780114AE}"/>
              </a:ext>
            </a:extLst>
          </p:cNvPr>
          <p:cNvSpPr txBox="1"/>
          <p:nvPr/>
        </p:nvSpPr>
        <p:spPr>
          <a:xfrm>
            <a:off x="736755" y="5323944"/>
            <a:ext cx="2113870" cy="1323439"/>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600" dirty="0"/>
              <a:t>Or edit the whole series. For this example, we are going to edit the entire series.</a:t>
            </a:r>
          </a:p>
        </p:txBody>
      </p:sp>
      <p:sp>
        <p:nvSpPr>
          <p:cNvPr id="16" name="Rectangle 15">
            <a:extLst>
              <a:ext uri="{FF2B5EF4-FFF2-40B4-BE49-F238E27FC236}">
                <a16:creationId xmlns:a16="http://schemas.microsoft.com/office/drawing/2014/main" id="{C9FFE064-27E6-4EE3-8183-94EFD23C906B}"/>
              </a:ext>
            </a:extLst>
          </p:cNvPr>
          <p:cNvSpPr/>
          <p:nvPr/>
        </p:nvSpPr>
        <p:spPr>
          <a:xfrm>
            <a:off x="3473359" y="5459767"/>
            <a:ext cx="2231609" cy="518209"/>
          </a:xfrm>
          <a:prstGeom prst="rect">
            <a:avLst/>
          </a:prstGeom>
          <a:noFill/>
          <a:ln w="38100" cap="flat" cmpd="sng" algn="ctr">
            <a:solidFill>
              <a:srgbClr val="9E699F"/>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18" name="Rectangle 17">
            <a:extLst>
              <a:ext uri="{FF2B5EF4-FFF2-40B4-BE49-F238E27FC236}">
                <a16:creationId xmlns:a16="http://schemas.microsoft.com/office/drawing/2014/main" id="{319B999E-3B01-4E20-9A29-C205104B4CE1}"/>
              </a:ext>
            </a:extLst>
          </p:cNvPr>
          <p:cNvSpPr/>
          <p:nvPr/>
        </p:nvSpPr>
        <p:spPr>
          <a:xfrm>
            <a:off x="3473358" y="5931284"/>
            <a:ext cx="2231609" cy="288869"/>
          </a:xfrm>
          <a:prstGeom prst="rect">
            <a:avLst/>
          </a:prstGeom>
          <a:noFill/>
          <a:ln w="38100" cap="flat" cmpd="sng" algn="ctr">
            <a:solidFill>
              <a:srgbClr val="9E699F"/>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20" name="Arrow: Right 19">
            <a:extLst>
              <a:ext uri="{FF2B5EF4-FFF2-40B4-BE49-F238E27FC236}">
                <a16:creationId xmlns:a16="http://schemas.microsoft.com/office/drawing/2014/main" id="{52A41034-9206-427C-ABAA-F70418D053BD}"/>
              </a:ext>
            </a:extLst>
          </p:cNvPr>
          <p:cNvSpPr/>
          <p:nvPr/>
        </p:nvSpPr>
        <p:spPr>
          <a:xfrm rot="7877324">
            <a:off x="8814700" y="5673204"/>
            <a:ext cx="635139" cy="367553"/>
          </a:xfrm>
          <a:prstGeom prst="rightArrow">
            <a:avLst/>
          </a:prstGeom>
          <a:solidFill>
            <a:srgbClr val="9E699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1E4B6A49-6102-4F4B-961E-51BA8F46DB27}"/>
              </a:ext>
            </a:extLst>
          </p:cNvPr>
          <p:cNvSpPr txBox="1"/>
          <p:nvPr/>
        </p:nvSpPr>
        <p:spPr>
          <a:xfrm>
            <a:off x="9463658" y="1775293"/>
            <a:ext cx="2113870" cy="2800767"/>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600" dirty="0"/>
              <a:t>4. On the next page, the member can make any required changes such as changing the dollar amount or frequency. Once the changes are made, they can hit “Submit” and the changes are made!</a:t>
            </a:r>
          </a:p>
        </p:txBody>
      </p:sp>
      <p:sp>
        <p:nvSpPr>
          <p:cNvPr id="22" name="Rectangle 21">
            <a:extLst>
              <a:ext uri="{FF2B5EF4-FFF2-40B4-BE49-F238E27FC236}">
                <a16:creationId xmlns:a16="http://schemas.microsoft.com/office/drawing/2014/main" id="{FEB3B957-22F3-423F-820C-B7709FF509C4}"/>
              </a:ext>
            </a:extLst>
          </p:cNvPr>
          <p:cNvSpPr/>
          <p:nvPr/>
        </p:nvSpPr>
        <p:spPr>
          <a:xfrm>
            <a:off x="6596110" y="2594839"/>
            <a:ext cx="2450236" cy="1050595"/>
          </a:xfrm>
          <a:prstGeom prst="rect">
            <a:avLst/>
          </a:prstGeom>
          <a:noFill/>
          <a:ln w="38100" cap="flat" cmpd="sng" algn="ctr">
            <a:solidFill>
              <a:srgbClr val="9E699F"/>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36596710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subTnLst>
                                    <p:set>
                                      <p:cBhvr override="childStyle">
                                        <p:cTn dur="1" fill="hold" display="0" masterRel="nextClick" afterEffect="1"/>
                                        <p:tgtEl>
                                          <p:spTgt spid="17"/>
                                        </p:tgtEl>
                                        <p:attrNameLst>
                                          <p:attrName>style.visibility</p:attrName>
                                        </p:attrNameLst>
                                      </p:cBhvr>
                                      <p:to>
                                        <p:strVal val="hidden"/>
                                      </p:to>
                                    </p:set>
                                  </p:sub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subTnLst>
                                    <p:set>
                                      <p:cBhvr override="childStyle">
                                        <p:cTn dur="1" fill="hold" display="0" masterRel="nextClick" afterEffect="1"/>
                                        <p:tgtEl>
                                          <p:spTgt spid="16"/>
                                        </p:tgtEl>
                                        <p:attrNameLst>
                                          <p:attrName>style.visibility</p:attrName>
                                        </p:attrNameLst>
                                      </p:cBhvr>
                                      <p:to>
                                        <p:strVal val="hidden"/>
                                      </p:to>
                                    </p:set>
                                  </p:subTnLst>
                                </p:cTn>
                              </p:par>
                              <p:par>
                                <p:cTn id="16" presetID="10" presetClass="entr" presetSubtype="0"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500"/>
                                        <p:tgtEl>
                                          <p:spTgt spid="18"/>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fade">
                                      <p:cBhvr>
                                        <p:cTn id="26" dur="500"/>
                                        <p:tgtEl>
                                          <p:spTgt spid="13"/>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9"/>
                                        </p:tgtEl>
                                        <p:attrNameLst>
                                          <p:attrName>style.visibility</p:attrName>
                                        </p:attrNameLst>
                                      </p:cBhvr>
                                      <p:to>
                                        <p:strVal val="visible"/>
                                      </p:to>
                                    </p:set>
                                    <p:animEffect transition="in" filter="fade">
                                      <p:cBhvr>
                                        <p:cTn id="29" dur="500"/>
                                        <p:tgtEl>
                                          <p:spTgt spid="19"/>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22"/>
                                        </p:tgtEl>
                                        <p:attrNameLst>
                                          <p:attrName>style.visibility</p:attrName>
                                        </p:attrNameLst>
                                      </p:cBhvr>
                                      <p:to>
                                        <p:strVal val="visible"/>
                                      </p:to>
                                    </p:set>
                                    <p:animEffect transition="in" filter="fade">
                                      <p:cBhvr>
                                        <p:cTn id="34" dur="500"/>
                                        <p:tgtEl>
                                          <p:spTgt spid="22"/>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fade">
                                      <p:cBhvr>
                                        <p:cTn id="37" dur="500"/>
                                        <p:tgtEl>
                                          <p:spTgt spid="21"/>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0"/>
                                        </p:tgtEl>
                                        <p:attrNameLst>
                                          <p:attrName>style.visibility</p:attrName>
                                        </p:attrNameLst>
                                      </p:cBhvr>
                                      <p:to>
                                        <p:strVal val="visible"/>
                                      </p:to>
                                    </p:set>
                                    <p:animEffect transition="in" filter="fade">
                                      <p:cBhvr>
                                        <p:cTn id="40" dur="500"/>
                                        <p:tgtEl>
                                          <p:spTgt spid="20"/>
                                        </p:tgtEl>
                                      </p:cBhvr>
                                    </p:animEffect>
                                  </p:childTnLst>
                                </p:cTn>
                              </p:par>
                              <p:par>
                                <p:cTn id="41" presetID="10" presetClass="entr" presetSubtype="0" fill="hold" nodeType="withEffect">
                                  <p:stCondLst>
                                    <p:cond delay="0"/>
                                  </p:stCondLst>
                                  <p:childTnLst>
                                    <p:set>
                                      <p:cBhvr>
                                        <p:cTn id="42" dur="1" fill="hold">
                                          <p:stCondLst>
                                            <p:cond delay="0"/>
                                          </p:stCondLst>
                                        </p:cTn>
                                        <p:tgtEl>
                                          <p:spTgt spid="14"/>
                                        </p:tgtEl>
                                        <p:attrNameLst>
                                          <p:attrName>style.visibility</p:attrName>
                                        </p:attrNameLst>
                                      </p:cBhvr>
                                      <p:to>
                                        <p:strVal val="visible"/>
                                      </p:to>
                                    </p:set>
                                    <p:animEffect transition="in" filter="fade">
                                      <p:cBhvr>
                                        <p:cTn id="4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9" grpId="0" animBg="1"/>
      <p:bldP spid="11" grpId="0" animBg="1"/>
      <p:bldP spid="12" grpId="0" animBg="1"/>
      <p:bldP spid="13" grpId="0" animBg="1"/>
      <p:bldP spid="16" grpId="0" animBg="1"/>
      <p:bldP spid="18" grpId="0" animBg="1"/>
      <p:bldP spid="20" grpId="0" animBg="1"/>
      <p:bldP spid="21" grpId="0" animBg="1"/>
      <p:bldP spid="22"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326290-32D3-4602-928F-9592016FA152}"/>
              </a:ext>
            </a:extLst>
          </p:cNvPr>
          <p:cNvSpPr>
            <a:spLocks noGrp="1"/>
          </p:cNvSpPr>
          <p:nvPr>
            <p:ph type="ctrTitle"/>
          </p:nvPr>
        </p:nvSpPr>
        <p:spPr>
          <a:xfrm>
            <a:off x="2045946" y="2237173"/>
            <a:ext cx="7795738" cy="1636015"/>
          </a:xfrm>
        </p:spPr>
        <p:txBody>
          <a:bodyPr/>
          <a:lstStyle/>
          <a:p>
            <a:pPr algn="ctr"/>
            <a:r>
              <a:rPr lang="en-US" dirty="0"/>
              <a:t>Cancelling a Recurring Payment</a:t>
            </a:r>
          </a:p>
        </p:txBody>
      </p:sp>
      <p:pic>
        <p:nvPicPr>
          <p:cNvPr id="6" name="Picture 5">
            <a:extLst>
              <a:ext uri="{FF2B5EF4-FFF2-40B4-BE49-F238E27FC236}">
                <a16:creationId xmlns:a16="http://schemas.microsoft.com/office/drawing/2014/main" id="{918AAD3B-57C4-47CC-8D8D-067268E271A7}"/>
              </a:ext>
            </a:extLst>
          </p:cNvPr>
          <p:cNvPicPr>
            <a:picLocks noChangeAspect="1"/>
          </p:cNvPicPr>
          <p:nvPr/>
        </p:nvPicPr>
        <p:blipFill>
          <a:blip r:embed="rId2"/>
          <a:stretch>
            <a:fillRect/>
          </a:stretch>
        </p:blipFill>
        <p:spPr>
          <a:xfrm>
            <a:off x="890558" y="0"/>
            <a:ext cx="2971800" cy="1104900"/>
          </a:xfrm>
          <a:prstGeom prst="rect">
            <a:avLst/>
          </a:prstGeom>
        </p:spPr>
      </p:pic>
      <p:sp>
        <p:nvSpPr>
          <p:cNvPr id="4" name="TextBox 3">
            <a:extLst>
              <a:ext uri="{FF2B5EF4-FFF2-40B4-BE49-F238E27FC236}">
                <a16:creationId xmlns:a16="http://schemas.microsoft.com/office/drawing/2014/main" id="{3235F6E0-81D0-4337-A936-8A4DC5924E03}"/>
              </a:ext>
            </a:extLst>
          </p:cNvPr>
          <p:cNvSpPr txBox="1"/>
          <p:nvPr/>
        </p:nvSpPr>
        <p:spPr>
          <a:xfrm>
            <a:off x="2279294" y="3996866"/>
            <a:ext cx="7491369" cy="338554"/>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pPr algn="ctr"/>
            <a:r>
              <a:rPr lang="en-US" sz="1600" dirty="0"/>
              <a:t>This section will talk about how to stop an ongoing payment.</a:t>
            </a:r>
          </a:p>
        </p:txBody>
      </p:sp>
    </p:spTree>
    <p:extLst>
      <p:ext uri="{BB962C8B-B14F-4D97-AF65-F5344CB8AC3E}">
        <p14:creationId xmlns:p14="http://schemas.microsoft.com/office/powerpoint/2010/main" val="494676550"/>
      </p:ext>
    </p:extLst>
  </p:cSld>
  <p:clrMapOvr>
    <a:masterClrMapping/>
  </p:clrMapOvr>
  <p:transition spd="slow">
    <p:wip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CF6463E7-C334-4E00-AC0A-25B288378760}"/>
              </a:ext>
            </a:extLst>
          </p:cNvPr>
          <p:cNvSpPr txBox="1">
            <a:spLocks/>
          </p:cNvSpPr>
          <p:nvPr/>
        </p:nvSpPr>
        <p:spPr>
          <a:xfrm>
            <a:off x="2" y="0"/>
            <a:ext cx="4972532" cy="549171"/>
          </a:xfrm>
          <a:prstGeom prst="rect">
            <a:avLst/>
          </a:prstGeom>
        </p:spPr>
        <p:txBody>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2800" dirty="0"/>
              <a:t>Cancelling Recurring Payment</a:t>
            </a:r>
          </a:p>
        </p:txBody>
      </p:sp>
      <p:pic>
        <p:nvPicPr>
          <p:cNvPr id="10" name="Picture 9">
            <a:extLst>
              <a:ext uri="{FF2B5EF4-FFF2-40B4-BE49-F238E27FC236}">
                <a16:creationId xmlns:a16="http://schemas.microsoft.com/office/drawing/2014/main" id="{89E8BFF0-5B30-4037-8534-24AE867C739A}"/>
              </a:ext>
            </a:extLst>
          </p:cNvPr>
          <p:cNvPicPr>
            <a:picLocks noChangeAspect="1"/>
          </p:cNvPicPr>
          <p:nvPr/>
        </p:nvPicPr>
        <p:blipFill rotWithShape="1">
          <a:blip r:embed="rId2">
            <a:extLst>
              <a:ext uri="{28A0092B-C50C-407E-A947-70E740481C1C}">
                <a14:useLocalDpi xmlns:a14="http://schemas.microsoft.com/office/drawing/2010/main" val="0"/>
              </a:ext>
            </a:extLst>
          </a:blip>
          <a:srcRect t="11583" b="11395"/>
          <a:stretch/>
        </p:blipFill>
        <p:spPr>
          <a:xfrm>
            <a:off x="6588847" y="416730"/>
            <a:ext cx="2475609" cy="6179379"/>
          </a:xfrm>
          <a:prstGeom prst="rect">
            <a:avLst/>
          </a:prstGeom>
          <a:ln>
            <a:noFill/>
          </a:ln>
          <a:effectLst>
            <a:outerShdw blurRad="190500" algn="tl" rotWithShape="0">
              <a:srgbClr val="000000">
                <a:alpha val="70000"/>
              </a:srgbClr>
            </a:outerShdw>
          </a:effectLst>
        </p:spPr>
      </p:pic>
      <p:pic>
        <p:nvPicPr>
          <p:cNvPr id="14" name="Picture 13">
            <a:extLst>
              <a:ext uri="{FF2B5EF4-FFF2-40B4-BE49-F238E27FC236}">
                <a16:creationId xmlns:a16="http://schemas.microsoft.com/office/drawing/2014/main" id="{EE60652C-D9F5-4BCE-ACB5-E20BB3F6AFBB}"/>
              </a:ext>
            </a:extLst>
          </p:cNvPr>
          <p:cNvPicPr>
            <a:picLocks noChangeAspect="1"/>
          </p:cNvPicPr>
          <p:nvPr/>
        </p:nvPicPr>
        <p:blipFill rotWithShape="1">
          <a:blip r:embed="rId3">
            <a:extLst>
              <a:ext uri="{28A0092B-C50C-407E-A947-70E740481C1C}">
                <a14:useLocalDpi xmlns:a14="http://schemas.microsoft.com/office/drawing/2010/main" val="0"/>
              </a:ext>
            </a:extLst>
          </a:blip>
          <a:srcRect l="-485" t="13391" r="485" b="14376"/>
          <a:stretch/>
        </p:blipFill>
        <p:spPr>
          <a:xfrm>
            <a:off x="3734729" y="869549"/>
            <a:ext cx="2475609" cy="5444096"/>
          </a:xfrm>
          <a:prstGeom prst="rect">
            <a:avLst/>
          </a:prstGeom>
          <a:ln>
            <a:noFill/>
          </a:ln>
          <a:effectLst>
            <a:outerShdw blurRad="190500" algn="tl" rotWithShape="0">
              <a:srgbClr val="000000">
                <a:alpha val="70000"/>
              </a:srgbClr>
            </a:outerShdw>
          </a:effectLst>
        </p:spPr>
      </p:pic>
      <p:sp>
        <p:nvSpPr>
          <p:cNvPr id="16" name="Rectangle 15">
            <a:extLst>
              <a:ext uri="{FF2B5EF4-FFF2-40B4-BE49-F238E27FC236}">
                <a16:creationId xmlns:a16="http://schemas.microsoft.com/office/drawing/2014/main" id="{5EFBCB51-56B6-434A-A1A2-CA4BC55E8687}"/>
              </a:ext>
            </a:extLst>
          </p:cNvPr>
          <p:cNvSpPr/>
          <p:nvPr/>
        </p:nvSpPr>
        <p:spPr>
          <a:xfrm>
            <a:off x="3827953" y="5483661"/>
            <a:ext cx="1978043" cy="299295"/>
          </a:xfrm>
          <a:prstGeom prst="rect">
            <a:avLst/>
          </a:prstGeom>
          <a:noFill/>
          <a:ln w="38100" cap="flat" cmpd="sng" algn="ctr">
            <a:solidFill>
              <a:srgbClr val="9E699F"/>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22" name="Arrow: Right 21">
            <a:extLst>
              <a:ext uri="{FF2B5EF4-FFF2-40B4-BE49-F238E27FC236}">
                <a16:creationId xmlns:a16="http://schemas.microsoft.com/office/drawing/2014/main" id="{F8C65FAE-F147-4383-A311-FA1584B559A6}"/>
              </a:ext>
            </a:extLst>
          </p:cNvPr>
          <p:cNvSpPr/>
          <p:nvPr/>
        </p:nvSpPr>
        <p:spPr>
          <a:xfrm rot="1862215">
            <a:off x="2075519" y="4820229"/>
            <a:ext cx="1922968" cy="367553"/>
          </a:xfrm>
          <a:prstGeom prst="rightArrow">
            <a:avLst/>
          </a:prstGeom>
          <a:solidFill>
            <a:srgbClr val="9E699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00953299-AFA1-4A36-AD57-777BF8BDC781}"/>
              </a:ext>
            </a:extLst>
          </p:cNvPr>
          <p:cNvSpPr txBox="1"/>
          <p:nvPr/>
        </p:nvSpPr>
        <p:spPr>
          <a:xfrm>
            <a:off x="435006" y="2437435"/>
            <a:ext cx="2970651" cy="255454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600" dirty="0"/>
              <a:t>1. To cancel a recurring payment, you will need to follow all the previous steps to edit a recurring series. Once you get to the “Edit Recurring Payment” page, you will just have to have the member click the “I would like to stop this payment” button. </a:t>
            </a:r>
          </a:p>
        </p:txBody>
      </p:sp>
      <p:sp>
        <p:nvSpPr>
          <p:cNvPr id="15" name="Rectangle 14">
            <a:extLst>
              <a:ext uri="{FF2B5EF4-FFF2-40B4-BE49-F238E27FC236}">
                <a16:creationId xmlns:a16="http://schemas.microsoft.com/office/drawing/2014/main" id="{90C5D3B8-BE92-40DA-846D-95592BF4F1F2}"/>
              </a:ext>
            </a:extLst>
          </p:cNvPr>
          <p:cNvSpPr/>
          <p:nvPr/>
        </p:nvSpPr>
        <p:spPr>
          <a:xfrm>
            <a:off x="6741309" y="5406501"/>
            <a:ext cx="1763500" cy="594803"/>
          </a:xfrm>
          <a:prstGeom prst="rect">
            <a:avLst/>
          </a:prstGeom>
          <a:noFill/>
          <a:ln w="38100" cap="flat" cmpd="sng" algn="ctr">
            <a:solidFill>
              <a:srgbClr val="9E699F"/>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17" name="TextBox 16">
            <a:extLst>
              <a:ext uri="{FF2B5EF4-FFF2-40B4-BE49-F238E27FC236}">
                <a16:creationId xmlns:a16="http://schemas.microsoft.com/office/drawing/2014/main" id="{FF37306F-EF44-4B26-88BB-2810119CAB4A}"/>
              </a:ext>
            </a:extLst>
          </p:cNvPr>
          <p:cNvSpPr txBox="1"/>
          <p:nvPr/>
        </p:nvSpPr>
        <p:spPr>
          <a:xfrm>
            <a:off x="9371943" y="2489747"/>
            <a:ext cx="2463183" cy="3293209"/>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600" dirty="0"/>
              <a:t>2. The member will be given two choices: to stop the payment immediately or to stop it after the next payment processes. </a:t>
            </a:r>
          </a:p>
          <a:p>
            <a:pPr algn="ctr"/>
            <a:endParaRPr lang="en-US" sz="1600" dirty="0"/>
          </a:p>
          <a:p>
            <a:pPr algn="ctr"/>
            <a:r>
              <a:rPr lang="en-US" sz="1600" dirty="0"/>
              <a:t>3. After they have selected one of those options they just need to click on the “Submit” button and they should be good to go! </a:t>
            </a:r>
          </a:p>
        </p:txBody>
      </p:sp>
    </p:spTree>
    <p:extLst>
      <p:ext uri="{BB962C8B-B14F-4D97-AF65-F5344CB8AC3E}">
        <p14:creationId xmlns:p14="http://schemas.microsoft.com/office/powerpoint/2010/main" val="384056438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par>
                                <p:cTn id="11" presetID="10"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7"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1CD5C94-A87C-4141-A017-17D94B5335A6}"/>
              </a:ext>
            </a:extLst>
          </p:cNvPr>
          <p:cNvPicPr>
            <a:picLocks noChangeAspect="1"/>
          </p:cNvPicPr>
          <p:nvPr/>
        </p:nvPicPr>
        <p:blipFill>
          <a:blip r:embed="rId2"/>
          <a:stretch>
            <a:fillRect/>
          </a:stretch>
        </p:blipFill>
        <p:spPr>
          <a:xfrm>
            <a:off x="0" y="-55149"/>
            <a:ext cx="2971800" cy="1104900"/>
          </a:xfrm>
          <a:prstGeom prst="rect">
            <a:avLst/>
          </a:prstGeom>
        </p:spPr>
      </p:pic>
      <p:sp>
        <p:nvSpPr>
          <p:cNvPr id="5" name="Title 4">
            <a:extLst>
              <a:ext uri="{FF2B5EF4-FFF2-40B4-BE49-F238E27FC236}">
                <a16:creationId xmlns:a16="http://schemas.microsoft.com/office/drawing/2014/main" id="{985FB6EA-F21A-4A14-B550-AE9091DA8424}"/>
              </a:ext>
            </a:extLst>
          </p:cNvPr>
          <p:cNvSpPr>
            <a:spLocks noGrp="1"/>
          </p:cNvSpPr>
          <p:nvPr>
            <p:ph type="title"/>
          </p:nvPr>
        </p:nvSpPr>
        <p:spPr>
          <a:xfrm>
            <a:off x="677334" y="989900"/>
            <a:ext cx="8596668" cy="655273"/>
          </a:xfrm>
        </p:spPr>
        <p:txBody>
          <a:bodyPr/>
          <a:lstStyle/>
          <a:p>
            <a:pPr algn="ctr"/>
            <a:r>
              <a:rPr lang="en-US" dirty="0"/>
              <a:t>Bill Pay Limits/Features</a:t>
            </a:r>
          </a:p>
        </p:txBody>
      </p:sp>
      <p:sp>
        <p:nvSpPr>
          <p:cNvPr id="6" name="Content Placeholder 5">
            <a:extLst>
              <a:ext uri="{FF2B5EF4-FFF2-40B4-BE49-F238E27FC236}">
                <a16:creationId xmlns:a16="http://schemas.microsoft.com/office/drawing/2014/main" id="{2A67FA55-A153-43E5-999D-0D533819B8A5}"/>
              </a:ext>
            </a:extLst>
          </p:cNvPr>
          <p:cNvSpPr>
            <a:spLocks noGrp="1"/>
          </p:cNvSpPr>
          <p:nvPr>
            <p:ph idx="1"/>
          </p:nvPr>
        </p:nvSpPr>
        <p:spPr>
          <a:xfrm>
            <a:off x="677334" y="1707583"/>
            <a:ext cx="9439790" cy="4902942"/>
          </a:xfrm>
        </p:spPr>
        <p:txBody>
          <a:bodyPr>
            <a:normAutofit/>
          </a:bodyPr>
          <a:lstStyle/>
          <a:p>
            <a:pPr>
              <a:lnSpc>
                <a:spcPct val="150000"/>
              </a:lnSpc>
            </a:pPr>
            <a:r>
              <a:rPr lang="en-US" dirty="0"/>
              <a:t>The starting transaction limit for paying an individual on Bill Pay is $XXXX. The limit for paying a company is $XXXX. The max we can raise either of these limits to is $XXXX.</a:t>
            </a:r>
          </a:p>
          <a:p>
            <a:pPr>
              <a:lnSpc>
                <a:spcPct val="150000"/>
              </a:lnSpc>
            </a:pPr>
            <a:r>
              <a:rPr lang="en-US" dirty="0"/>
              <a:t>Cyprus is the one that sets and changes the limits, so do not send the member to Bill Pay support and rather ask the group chat for help.</a:t>
            </a:r>
          </a:p>
          <a:p>
            <a:pPr>
              <a:lnSpc>
                <a:spcPct val="150000"/>
              </a:lnSpc>
            </a:pPr>
            <a:r>
              <a:rPr lang="en-US" dirty="0"/>
              <a:t>BillPay will decline any duplicate transactions (to same person for same amount) during that month. If you adjust by even a penny it will work.</a:t>
            </a:r>
          </a:p>
          <a:p>
            <a:pPr>
              <a:lnSpc>
                <a:spcPct val="150000"/>
              </a:lnSpc>
            </a:pPr>
            <a:r>
              <a:rPr lang="en-US" dirty="0"/>
              <a:t>The member </a:t>
            </a:r>
            <a:r>
              <a:rPr lang="en-US" b="1" dirty="0"/>
              <a:t>can</a:t>
            </a:r>
            <a:r>
              <a:rPr lang="en-US" dirty="0"/>
              <a:t> add an additional checking account through visiting the Bill Pay site but it will have to be verified on our end before they can use it. We will go over this more in this training.</a:t>
            </a:r>
          </a:p>
        </p:txBody>
      </p:sp>
    </p:spTree>
    <p:extLst>
      <p:ext uri="{BB962C8B-B14F-4D97-AF65-F5344CB8AC3E}">
        <p14:creationId xmlns:p14="http://schemas.microsoft.com/office/powerpoint/2010/main" val="160110711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326290-32D3-4602-928F-9592016FA152}"/>
              </a:ext>
            </a:extLst>
          </p:cNvPr>
          <p:cNvSpPr>
            <a:spLocks noGrp="1"/>
          </p:cNvSpPr>
          <p:nvPr>
            <p:ph type="ctrTitle"/>
          </p:nvPr>
        </p:nvSpPr>
        <p:spPr>
          <a:xfrm>
            <a:off x="2045946" y="2237173"/>
            <a:ext cx="7795738" cy="1636015"/>
          </a:xfrm>
        </p:spPr>
        <p:txBody>
          <a:bodyPr/>
          <a:lstStyle/>
          <a:p>
            <a:pPr algn="ctr"/>
            <a:r>
              <a:rPr lang="en-US" dirty="0"/>
              <a:t>Cancelling a Single Payment</a:t>
            </a:r>
          </a:p>
        </p:txBody>
      </p:sp>
      <p:pic>
        <p:nvPicPr>
          <p:cNvPr id="6" name="Picture 5">
            <a:extLst>
              <a:ext uri="{FF2B5EF4-FFF2-40B4-BE49-F238E27FC236}">
                <a16:creationId xmlns:a16="http://schemas.microsoft.com/office/drawing/2014/main" id="{918AAD3B-57C4-47CC-8D8D-067268E271A7}"/>
              </a:ext>
            </a:extLst>
          </p:cNvPr>
          <p:cNvPicPr>
            <a:picLocks noChangeAspect="1"/>
          </p:cNvPicPr>
          <p:nvPr/>
        </p:nvPicPr>
        <p:blipFill>
          <a:blip r:embed="rId2"/>
          <a:stretch>
            <a:fillRect/>
          </a:stretch>
        </p:blipFill>
        <p:spPr>
          <a:xfrm>
            <a:off x="890558" y="0"/>
            <a:ext cx="2971800" cy="1104900"/>
          </a:xfrm>
          <a:prstGeom prst="rect">
            <a:avLst/>
          </a:prstGeom>
        </p:spPr>
      </p:pic>
      <p:sp>
        <p:nvSpPr>
          <p:cNvPr id="4" name="TextBox 3">
            <a:extLst>
              <a:ext uri="{FF2B5EF4-FFF2-40B4-BE49-F238E27FC236}">
                <a16:creationId xmlns:a16="http://schemas.microsoft.com/office/drawing/2014/main" id="{3235F6E0-81D0-4337-A936-8A4DC5924E03}"/>
              </a:ext>
            </a:extLst>
          </p:cNvPr>
          <p:cNvSpPr txBox="1"/>
          <p:nvPr/>
        </p:nvSpPr>
        <p:spPr>
          <a:xfrm>
            <a:off x="2279294" y="3996866"/>
            <a:ext cx="7491369" cy="338554"/>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pPr algn="ctr"/>
            <a:r>
              <a:rPr lang="en-US" sz="1600" dirty="0"/>
              <a:t>This section will talk about how to stop a single payment that is scheduled.</a:t>
            </a:r>
          </a:p>
        </p:txBody>
      </p:sp>
    </p:spTree>
    <p:extLst>
      <p:ext uri="{BB962C8B-B14F-4D97-AF65-F5344CB8AC3E}">
        <p14:creationId xmlns:p14="http://schemas.microsoft.com/office/powerpoint/2010/main" val="1371956510"/>
      </p:ext>
    </p:extLst>
  </p:cSld>
  <p:clrMapOvr>
    <a:masterClrMapping/>
  </p:clrMapOvr>
  <p:transition spd="slow">
    <p:wip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CF6463E7-C334-4E00-AC0A-25B288378760}"/>
              </a:ext>
            </a:extLst>
          </p:cNvPr>
          <p:cNvSpPr txBox="1">
            <a:spLocks/>
          </p:cNvSpPr>
          <p:nvPr/>
        </p:nvSpPr>
        <p:spPr>
          <a:xfrm>
            <a:off x="1" y="0"/>
            <a:ext cx="5939160" cy="549171"/>
          </a:xfrm>
          <a:prstGeom prst="rect">
            <a:avLst/>
          </a:prstGeom>
        </p:spPr>
        <p:txBody>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2800" dirty="0"/>
              <a:t>Cancelling Payment – Home Banking</a:t>
            </a:r>
          </a:p>
        </p:txBody>
      </p:sp>
      <p:sp>
        <p:nvSpPr>
          <p:cNvPr id="29" name="TextBox 28">
            <a:extLst>
              <a:ext uri="{FF2B5EF4-FFF2-40B4-BE49-F238E27FC236}">
                <a16:creationId xmlns:a16="http://schemas.microsoft.com/office/drawing/2014/main" id="{00953299-AFA1-4A36-AD57-777BF8BDC781}"/>
              </a:ext>
            </a:extLst>
          </p:cNvPr>
          <p:cNvSpPr txBox="1"/>
          <p:nvPr/>
        </p:nvSpPr>
        <p:spPr>
          <a:xfrm>
            <a:off x="758553" y="832470"/>
            <a:ext cx="3614048" cy="181588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600" dirty="0"/>
              <a:t>The easiest way to cancel a single payment that is scheduled to be paid is to do so on Home Banking. </a:t>
            </a:r>
          </a:p>
          <a:p>
            <a:pPr algn="ctr"/>
            <a:endParaRPr lang="en-US" sz="1600" dirty="0"/>
          </a:p>
          <a:p>
            <a:pPr algn="ctr"/>
            <a:r>
              <a:rPr lang="en-US" sz="1600" dirty="0"/>
              <a:t>1. Once on the Bill Payment page, you will want to direct the member to the “Payment Activity” tab.</a:t>
            </a:r>
          </a:p>
        </p:txBody>
      </p:sp>
      <p:sp>
        <p:nvSpPr>
          <p:cNvPr id="13" name="TextBox 12">
            <a:extLst>
              <a:ext uri="{FF2B5EF4-FFF2-40B4-BE49-F238E27FC236}">
                <a16:creationId xmlns:a16="http://schemas.microsoft.com/office/drawing/2014/main" id="{0A5A20D0-D63E-4644-8DE2-659F1F8BBC36}"/>
              </a:ext>
            </a:extLst>
          </p:cNvPr>
          <p:cNvSpPr txBox="1"/>
          <p:nvPr/>
        </p:nvSpPr>
        <p:spPr>
          <a:xfrm>
            <a:off x="4372601" y="5537927"/>
            <a:ext cx="4004248" cy="1323439"/>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600" dirty="0"/>
              <a:t>2. This should show all the recent activity on the member’s bill pay. The member will want to click on the “Scheduled” payment that they want to cancel.</a:t>
            </a:r>
          </a:p>
        </p:txBody>
      </p:sp>
      <p:pic>
        <p:nvPicPr>
          <p:cNvPr id="4" name="Picture 3">
            <a:extLst>
              <a:ext uri="{FF2B5EF4-FFF2-40B4-BE49-F238E27FC236}">
                <a16:creationId xmlns:a16="http://schemas.microsoft.com/office/drawing/2014/main" id="{7750B4E4-3F69-4ACE-B248-A4CCEA7B7D00}"/>
              </a:ext>
            </a:extLst>
          </p:cNvPr>
          <p:cNvPicPr>
            <a:picLocks noChangeAspect="1"/>
          </p:cNvPicPr>
          <p:nvPr/>
        </p:nvPicPr>
        <p:blipFill rotWithShape="1">
          <a:blip r:embed="rId2">
            <a:extLst>
              <a:ext uri="{28A0092B-C50C-407E-A947-70E740481C1C}">
                <a14:useLocalDpi xmlns:a14="http://schemas.microsoft.com/office/drawing/2010/main" val="0"/>
              </a:ext>
            </a:extLst>
          </a:blip>
          <a:srcRect t="4207" b="51316"/>
          <a:stretch/>
        </p:blipFill>
        <p:spPr>
          <a:xfrm>
            <a:off x="864826" y="3001855"/>
            <a:ext cx="3223689" cy="3074681"/>
          </a:xfrm>
          <a:prstGeom prst="rect">
            <a:avLst/>
          </a:prstGeom>
          <a:ln>
            <a:noFill/>
          </a:ln>
          <a:effectLst>
            <a:outerShdw blurRad="190500" algn="tl" rotWithShape="0">
              <a:srgbClr val="000000">
                <a:alpha val="70000"/>
              </a:srgbClr>
            </a:outerShdw>
          </a:effectLst>
        </p:spPr>
      </p:pic>
      <p:pic>
        <p:nvPicPr>
          <p:cNvPr id="6" name="Picture 5">
            <a:extLst>
              <a:ext uri="{FF2B5EF4-FFF2-40B4-BE49-F238E27FC236}">
                <a16:creationId xmlns:a16="http://schemas.microsoft.com/office/drawing/2014/main" id="{75B9D8F6-AF57-47BB-A6BB-F26B6DE06CE4}"/>
              </a:ext>
            </a:extLst>
          </p:cNvPr>
          <p:cNvPicPr>
            <a:picLocks noChangeAspect="1"/>
          </p:cNvPicPr>
          <p:nvPr/>
        </p:nvPicPr>
        <p:blipFill rotWithShape="1">
          <a:blip r:embed="rId3">
            <a:extLst>
              <a:ext uri="{28A0092B-C50C-407E-A947-70E740481C1C}">
                <a14:useLocalDpi xmlns:a14="http://schemas.microsoft.com/office/drawing/2010/main" val="0"/>
              </a:ext>
            </a:extLst>
          </a:blip>
          <a:srcRect t="3754" b="27349"/>
          <a:stretch/>
        </p:blipFill>
        <p:spPr>
          <a:xfrm>
            <a:off x="4830817" y="549171"/>
            <a:ext cx="3198031" cy="4724951"/>
          </a:xfrm>
          <a:prstGeom prst="rect">
            <a:avLst/>
          </a:prstGeom>
          <a:ln>
            <a:noFill/>
          </a:ln>
          <a:effectLst>
            <a:outerShdw blurRad="190500" algn="tl" rotWithShape="0">
              <a:srgbClr val="000000">
                <a:alpha val="70000"/>
              </a:srgbClr>
            </a:outerShdw>
          </a:effectLst>
        </p:spPr>
      </p:pic>
      <p:pic>
        <p:nvPicPr>
          <p:cNvPr id="8" name="Picture 7">
            <a:extLst>
              <a:ext uri="{FF2B5EF4-FFF2-40B4-BE49-F238E27FC236}">
                <a16:creationId xmlns:a16="http://schemas.microsoft.com/office/drawing/2014/main" id="{33258AD4-2FE4-41F2-965E-61CDFBBE00B6}"/>
              </a:ext>
            </a:extLst>
          </p:cNvPr>
          <p:cNvPicPr>
            <a:picLocks noChangeAspect="1"/>
          </p:cNvPicPr>
          <p:nvPr/>
        </p:nvPicPr>
        <p:blipFill rotWithShape="1">
          <a:blip r:embed="rId4">
            <a:extLst>
              <a:ext uri="{28A0092B-C50C-407E-A947-70E740481C1C}">
                <a14:useLocalDpi xmlns:a14="http://schemas.microsoft.com/office/drawing/2010/main" val="0"/>
              </a:ext>
            </a:extLst>
          </a:blip>
          <a:srcRect t="8008" b="15210"/>
          <a:stretch/>
        </p:blipFill>
        <p:spPr>
          <a:xfrm>
            <a:off x="8660935" y="1921088"/>
            <a:ext cx="2829835" cy="4659452"/>
          </a:xfrm>
          <a:prstGeom prst="rect">
            <a:avLst/>
          </a:prstGeom>
          <a:ln>
            <a:noFill/>
          </a:ln>
          <a:effectLst>
            <a:outerShdw blurRad="190500" algn="tl" rotWithShape="0">
              <a:srgbClr val="000000">
                <a:alpha val="70000"/>
              </a:srgbClr>
            </a:outerShdw>
          </a:effectLst>
        </p:spPr>
      </p:pic>
      <p:sp>
        <p:nvSpPr>
          <p:cNvPr id="16" name="Rectangle 15">
            <a:extLst>
              <a:ext uri="{FF2B5EF4-FFF2-40B4-BE49-F238E27FC236}">
                <a16:creationId xmlns:a16="http://schemas.microsoft.com/office/drawing/2014/main" id="{5EFBCB51-56B6-434A-A1A2-CA4BC55E8687}"/>
              </a:ext>
            </a:extLst>
          </p:cNvPr>
          <p:cNvSpPr/>
          <p:nvPr/>
        </p:nvSpPr>
        <p:spPr>
          <a:xfrm>
            <a:off x="2565577" y="3732073"/>
            <a:ext cx="1455190" cy="299295"/>
          </a:xfrm>
          <a:prstGeom prst="rect">
            <a:avLst/>
          </a:prstGeom>
          <a:noFill/>
          <a:ln w="38100" cap="flat" cmpd="sng" algn="ctr">
            <a:solidFill>
              <a:srgbClr val="9E699F"/>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22" name="Arrow: Right 21">
            <a:extLst>
              <a:ext uri="{FF2B5EF4-FFF2-40B4-BE49-F238E27FC236}">
                <a16:creationId xmlns:a16="http://schemas.microsoft.com/office/drawing/2014/main" id="{F8C65FAE-F147-4383-A311-FA1584B559A6}"/>
              </a:ext>
            </a:extLst>
          </p:cNvPr>
          <p:cNvSpPr/>
          <p:nvPr/>
        </p:nvSpPr>
        <p:spPr>
          <a:xfrm rot="8971147">
            <a:off x="3861590" y="3429080"/>
            <a:ext cx="750651" cy="367553"/>
          </a:xfrm>
          <a:prstGeom prst="rightArrow">
            <a:avLst/>
          </a:prstGeom>
          <a:solidFill>
            <a:srgbClr val="9E699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4CA29459-E784-4839-B754-6EF47AD1D168}"/>
              </a:ext>
            </a:extLst>
          </p:cNvPr>
          <p:cNvSpPr/>
          <p:nvPr/>
        </p:nvSpPr>
        <p:spPr>
          <a:xfrm>
            <a:off x="4826862" y="3313561"/>
            <a:ext cx="3198030" cy="486082"/>
          </a:xfrm>
          <a:prstGeom prst="rect">
            <a:avLst/>
          </a:prstGeom>
          <a:noFill/>
          <a:ln w="38100" cap="flat" cmpd="sng" algn="ctr">
            <a:solidFill>
              <a:srgbClr val="9E699F"/>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11" name="TextBox 10">
            <a:extLst>
              <a:ext uri="{FF2B5EF4-FFF2-40B4-BE49-F238E27FC236}">
                <a16:creationId xmlns:a16="http://schemas.microsoft.com/office/drawing/2014/main" id="{EC393719-DE1D-4F3A-BA0D-ED908C68FCA4}"/>
              </a:ext>
            </a:extLst>
          </p:cNvPr>
          <p:cNvSpPr txBox="1"/>
          <p:nvPr/>
        </p:nvSpPr>
        <p:spPr>
          <a:xfrm>
            <a:off x="8285696" y="390227"/>
            <a:ext cx="3580312" cy="1323439"/>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600" dirty="0"/>
              <a:t>3. When they do this, it will expand to show some information and three vertical dots will show. Have them click on that and click on the “Cancel” button.</a:t>
            </a:r>
          </a:p>
        </p:txBody>
      </p:sp>
      <p:sp>
        <p:nvSpPr>
          <p:cNvPr id="12" name="Rectangle 11">
            <a:extLst>
              <a:ext uri="{FF2B5EF4-FFF2-40B4-BE49-F238E27FC236}">
                <a16:creationId xmlns:a16="http://schemas.microsoft.com/office/drawing/2014/main" id="{05209982-6592-4CDC-8B06-57DAB55271B2}"/>
              </a:ext>
            </a:extLst>
          </p:cNvPr>
          <p:cNvSpPr/>
          <p:nvPr/>
        </p:nvSpPr>
        <p:spPr>
          <a:xfrm>
            <a:off x="10333608" y="4740676"/>
            <a:ext cx="1061068" cy="346229"/>
          </a:xfrm>
          <a:prstGeom prst="rect">
            <a:avLst/>
          </a:prstGeom>
          <a:noFill/>
          <a:ln w="38100" cap="flat" cmpd="sng" algn="ctr">
            <a:solidFill>
              <a:srgbClr val="9E699F"/>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1930562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par>
                                <p:cTn id="22" presetID="10" presetClass="entr" presetSubtype="0" fill="hold"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0" grpId="0" animBg="1"/>
      <p:bldP spid="11" grpId="0" animBg="1"/>
      <p:bldP spid="12"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CF6463E7-C334-4E00-AC0A-25B288378760}"/>
              </a:ext>
            </a:extLst>
          </p:cNvPr>
          <p:cNvSpPr txBox="1">
            <a:spLocks/>
          </p:cNvSpPr>
          <p:nvPr/>
        </p:nvSpPr>
        <p:spPr>
          <a:xfrm>
            <a:off x="0" y="0"/>
            <a:ext cx="5575177" cy="549171"/>
          </a:xfrm>
          <a:prstGeom prst="rect">
            <a:avLst/>
          </a:prstGeom>
        </p:spPr>
        <p:txBody>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2800" dirty="0"/>
              <a:t>Cancelling Payment – Bill Pay Site</a:t>
            </a:r>
          </a:p>
        </p:txBody>
      </p:sp>
      <p:pic>
        <p:nvPicPr>
          <p:cNvPr id="5" name="Picture 4">
            <a:extLst>
              <a:ext uri="{FF2B5EF4-FFF2-40B4-BE49-F238E27FC236}">
                <a16:creationId xmlns:a16="http://schemas.microsoft.com/office/drawing/2014/main" id="{30189593-1F03-427F-BB4F-C6BC4D4B0979}"/>
              </a:ext>
            </a:extLst>
          </p:cNvPr>
          <p:cNvPicPr>
            <a:picLocks noChangeAspect="1"/>
          </p:cNvPicPr>
          <p:nvPr/>
        </p:nvPicPr>
        <p:blipFill rotWithShape="1">
          <a:blip r:embed="rId2">
            <a:extLst>
              <a:ext uri="{28A0092B-C50C-407E-A947-70E740481C1C}">
                <a14:useLocalDpi xmlns:a14="http://schemas.microsoft.com/office/drawing/2010/main" val="0"/>
              </a:ext>
            </a:extLst>
          </a:blip>
          <a:srcRect t="71467" b="14128"/>
          <a:stretch/>
        </p:blipFill>
        <p:spPr>
          <a:xfrm>
            <a:off x="1106824" y="3429000"/>
            <a:ext cx="3479832" cy="2521200"/>
          </a:xfrm>
          <a:prstGeom prst="rect">
            <a:avLst/>
          </a:prstGeom>
          <a:ln>
            <a:noFill/>
          </a:ln>
          <a:effectLst>
            <a:outerShdw blurRad="190500" algn="tl" rotWithShape="0">
              <a:srgbClr val="000000">
                <a:alpha val="70000"/>
              </a:srgbClr>
            </a:outerShdw>
          </a:effectLst>
        </p:spPr>
      </p:pic>
      <p:pic>
        <p:nvPicPr>
          <p:cNvPr id="10" name="Picture 9">
            <a:extLst>
              <a:ext uri="{FF2B5EF4-FFF2-40B4-BE49-F238E27FC236}">
                <a16:creationId xmlns:a16="http://schemas.microsoft.com/office/drawing/2014/main" id="{5030DCCC-36F5-44C7-B957-CE604160EB45}"/>
              </a:ext>
            </a:extLst>
          </p:cNvPr>
          <p:cNvPicPr>
            <a:picLocks noChangeAspect="1"/>
          </p:cNvPicPr>
          <p:nvPr/>
        </p:nvPicPr>
        <p:blipFill rotWithShape="1">
          <a:blip r:embed="rId3">
            <a:extLst>
              <a:ext uri="{28A0092B-C50C-407E-A947-70E740481C1C}">
                <a14:useLocalDpi xmlns:a14="http://schemas.microsoft.com/office/drawing/2010/main" val="0"/>
              </a:ext>
            </a:extLst>
          </a:blip>
          <a:srcRect t="11899" b="11754"/>
          <a:stretch/>
        </p:blipFill>
        <p:spPr>
          <a:xfrm>
            <a:off x="5569195" y="390187"/>
            <a:ext cx="2486220" cy="6077626"/>
          </a:xfrm>
          <a:prstGeom prst="rect">
            <a:avLst/>
          </a:prstGeom>
          <a:ln>
            <a:noFill/>
          </a:ln>
          <a:effectLst>
            <a:outerShdw blurRad="190500" algn="tl" rotWithShape="0">
              <a:srgbClr val="000000">
                <a:alpha val="70000"/>
              </a:srgbClr>
            </a:outerShdw>
          </a:effectLst>
        </p:spPr>
      </p:pic>
      <p:sp>
        <p:nvSpPr>
          <p:cNvPr id="19" name="Rectangle 18">
            <a:extLst>
              <a:ext uri="{FF2B5EF4-FFF2-40B4-BE49-F238E27FC236}">
                <a16:creationId xmlns:a16="http://schemas.microsoft.com/office/drawing/2014/main" id="{344859D3-94FC-43D9-A4F9-C7E3824F8FE4}"/>
              </a:ext>
            </a:extLst>
          </p:cNvPr>
          <p:cNvSpPr/>
          <p:nvPr/>
        </p:nvSpPr>
        <p:spPr>
          <a:xfrm>
            <a:off x="3726352" y="4689600"/>
            <a:ext cx="581865" cy="344039"/>
          </a:xfrm>
          <a:prstGeom prst="rect">
            <a:avLst/>
          </a:prstGeom>
          <a:noFill/>
          <a:ln w="38100" cap="flat" cmpd="sng" algn="ctr">
            <a:solidFill>
              <a:srgbClr val="9E699F"/>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21" name="TextBox 20">
            <a:extLst>
              <a:ext uri="{FF2B5EF4-FFF2-40B4-BE49-F238E27FC236}">
                <a16:creationId xmlns:a16="http://schemas.microsoft.com/office/drawing/2014/main" id="{FFDD7808-6CA5-49C3-A0A6-EFAB108E7880}"/>
              </a:ext>
            </a:extLst>
          </p:cNvPr>
          <p:cNvSpPr txBox="1"/>
          <p:nvPr/>
        </p:nvSpPr>
        <p:spPr>
          <a:xfrm>
            <a:off x="8431523" y="1267284"/>
            <a:ext cx="2712849" cy="156966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600" dirty="0"/>
              <a:t>2. The “Edit payment” page should show up and at this point you would need to have the member click the “I would like to stop this payment”</a:t>
            </a:r>
          </a:p>
        </p:txBody>
      </p:sp>
      <p:sp>
        <p:nvSpPr>
          <p:cNvPr id="23" name="TextBox 22">
            <a:extLst>
              <a:ext uri="{FF2B5EF4-FFF2-40B4-BE49-F238E27FC236}">
                <a16:creationId xmlns:a16="http://schemas.microsoft.com/office/drawing/2014/main" id="{50120B35-43E7-4CEC-B378-60A495E78060}"/>
              </a:ext>
            </a:extLst>
          </p:cNvPr>
          <p:cNvSpPr txBox="1"/>
          <p:nvPr/>
        </p:nvSpPr>
        <p:spPr>
          <a:xfrm>
            <a:off x="8431523" y="3633255"/>
            <a:ext cx="2712849" cy="2800767"/>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600" dirty="0"/>
              <a:t>3. The member will be given two choices: to stop the payment immediately or to stop it after the next payment processes. </a:t>
            </a:r>
          </a:p>
          <a:p>
            <a:pPr algn="ctr"/>
            <a:endParaRPr lang="en-US" sz="1600" dirty="0"/>
          </a:p>
          <a:p>
            <a:pPr algn="ctr"/>
            <a:r>
              <a:rPr lang="en-US" sz="1600" dirty="0"/>
              <a:t>4. After they have selected one of those options they just need to click on the “Submit” button and they should be good to go! </a:t>
            </a:r>
          </a:p>
        </p:txBody>
      </p:sp>
      <p:sp>
        <p:nvSpPr>
          <p:cNvPr id="29" name="TextBox 28">
            <a:extLst>
              <a:ext uri="{FF2B5EF4-FFF2-40B4-BE49-F238E27FC236}">
                <a16:creationId xmlns:a16="http://schemas.microsoft.com/office/drawing/2014/main" id="{00953299-AFA1-4A36-AD57-777BF8BDC781}"/>
              </a:ext>
            </a:extLst>
          </p:cNvPr>
          <p:cNvSpPr txBox="1"/>
          <p:nvPr/>
        </p:nvSpPr>
        <p:spPr>
          <a:xfrm>
            <a:off x="1293192" y="1144173"/>
            <a:ext cx="3164367" cy="181588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600" dirty="0"/>
              <a:t>1. To cancel a payment on the Bill Pay Site, you will have the member go to the “Pending” section and find the transaction they want to cancel. Direct them to click on the “Edit” button.</a:t>
            </a:r>
          </a:p>
        </p:txBody>
      </p:sp>
      <p:pic>
        <p:nvPicPr>
          <p:cNvPr id="17" name="Picture 16">
            <a:extLst>
              <a:ext uri="{FF2B5EF4-FFF2-40B4-BE49-F238E27FC236}">
                <a16:creationId xmlns:a16="http://schemas.microsoft.com/office/drawing/2014/main" id="{FA524FB4-4D13-4845-978E-4CF70698DCEA}"/>
              </a:ext>
            </a:extLst>
          </p:cNvPr>
          <p:cNvPicPr>
            <a:picLocks noChangeAspect="1"/>
          </p:cNvPicPr>
          <p:nvPr/>
        </p:nvPicPr>
        <p:blipFill rotWithShape="1">
          <a:blip r:embed="rId4">
            <a:extLst>
              <a:ext uri="{28A0092B-C50C-407E-A947-70E740481C1C}">
                <a14:useLocalDpi xmlns:a14="http://schemas.microsoft.com/office/drawing/2010/main" val="0"/>
              </a:ext>
            </a:extLst>
          </a:blip>
          <a:srcRect t="70015" b="11395"/>
          <a:stretch/>
        </p:blipFill>
        <p:spPr>
          <a:xfrm>
            <a:off x="5569195" y="4976364"/>
            <a:ext cx="2475609" cy="1491449"/>
          </a:xfrm>
          <a:prstGeom prst="rect">
            <a:avLst/>
          </a:prstGeom>
        </p:spPr>
      </p:pic>
      <p:sp>
        <p:nvSpPr>
          <p:cNvPr id="18" name="Rectangle 17">
            <a:extLst>
              <a:ext uri="{FF2B5EF4-FFF2-40B4-BE49-F238E27FC236}">
                <a16:creationId xmlns:a16="http://schemas.microsoft.com/office/drawing/2014/main" id="{059232AC-3A36-4C9B-9917-B90538447EC2}"/>
              </a:ext>
            </a:extLst>
          </p:cNvPr>
          <p:cNvSpPr/>
          <p:nvPr/>
        </p:nvSpPr>
        <p:spPr>
          <a:xfrm>
            <a:off x="5698292" y="5291091"/>
            <a:ext cx="1767828" cy="568170"/>
          </a:xfrm>
          <a:prstGeom prst="rect">
            <a:avLst/>
          </a:prstGeom>
          <a:noFill/>
          <a:ln w="38100" cap="flat" cmpd="sng" algn="ctr">
            <a:solidFill>
              <a:srgbClr val="9E699F"/>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73652949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500"/>
                                        <p:tgtEl>
                                          <p:spTgt spid="2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fade">
                                      <p:cBhvr>
                                        <p:cTn id="18" dur="500"/>
                                        <p:tgtEl>
                                          <p:spTgt spid="18"/>
                                        </p:tgtEl>
                                      </p:cBhvr>
                                    </p:animEffect>
                                  </p:childTnLst>
                                </p:cTn>
                              </p:par>
                              <p:par>
                                <p:cTn id="19" presetID="10" presetClass="entr" presetSubtype="0" fill="hold" nodeType="with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fade">
                                      <p:cBhvr>
                                        <p:cTn id="21"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3" grpId="0" animBg="1"/>
      <p:bldP spid="18"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326290-32D3-4602-928F-9592016FA152}"/>
              </a:ext>
            </a:extLst>
          </p:cNvPr>
          <p:cNvSpPr>
            <a:spLocks noGrp="1"/>
          </p:cNvSpPr>
          <p:nvPr>
            <p:ph type="ctrTitle"/>
          </p:nvPr>
        </p:nvSpPr>
        <p:spPr>
          <a:xfrm>
            <a:off x="2045946" y="2237173"/>
            <a:ext cx="7795738" cy="1636015"/>
          </a:xfrm>
        </p:spPr>
        <p:txBody>
          <a:bodyPr/>
          <a:lstStyle/>
          <a:p>
            <a:pPr algn="ctr"/>
            <a:r>
              <a:rPr lang="en-US" dirty="0"/>
              <a:t>Adding a Second Account to Bill Pay</a:t>
            </a:r>
          </a:p>
        </p:txBody>
      </p:sp>
      <p:pic>
        <p:nvPicPr>
          <p:cNvPr id="6" name="Picture 5">
            <a:extLst>
              <a:ext uri="{FF2B5EF4-FFF2-40B4-BE49-F238E27FC236}">
                <a16:creationId xmlns:a16="http://schemas.microsoft.com/office/drawing/2014/main" id="{918AAD3B-57C4-47CC-8D8D-067268E271A7}"/>
              </a:ext>
            </a:extLst>
          </p:cNvPr>
          <p:cNvPicPr>
            <a:picLocks noChangeAspect="1"/>
          </p:cNvPicPr>
          <p:nvPr/>
        </p:nvPicPr>
        <p:blipFill>
          <a:blip r:embed="rId2"/>
          <a:stretch>
            <a:fillRect/>
          </a:stretch>
        </p:blipFill>
        <p:spPr>
          <a:xfrm>
            <a:off x="890558" y="0"/>
            <a:ext cx="2971800" cy="1104900"/>
          </a:xfrm>
          <a:prstGeom prst="rect">
            <a:avLst/>
          </a:prstGeom>
        </p:spPr>
      </p:pic>
      <p:sp>
        <p:nvSpPr>
          <p:cNvPr id="4" name="TextBox 3">
            <a:extLst>
              <a:ext uri="{FF2B5EF4-FFF2-40B4-BE49-F238E27FC236}">
                <a16:creationId xmlns:a16="http://schemas.microsoft.com/office/drawing/2014/main" id="{3235F6E0-81D0-4337-A936-8A4DC5924E03}"/>
              </a:ext>
            </a:extLst>
          </p:cNvPr>
          <p:cNvSpPr txBox="1"/>
          <p:nvPr/>
        </p:nvSpPr>
        <p:spPr>
          <a:xfrm>
            <a:off x="2279294" y="3996866"/>
            <a:ext cx="7491369" cy="1077218"/>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pPr algn="ctr"/>
            <a:r>
              <a:rPr lang="en-US" sz="1600" dirty="0"/>
              <a:t>If the member has multiple checking accounts with us and wants to send Bill Pay’s from more then just the initial account that they enrolled in, they can add additional checking accounts. This will allow them to choose from which account they want to send payments from. </a:t>
            </a:r>
          </a:p>
        </p:txBody>
      </p:sp>
    </p:spTree>
    <p:extLst>
      <p:ext uri="{BB962C8B-B14F-4D97-AF65-F5344CB8AC3E}">
        <p14:creationId xmlns:p14="http://schemas.microsoft.com/office/powerpoint/2010/main" val="3139479259"/>
      </p:ext>
    </p:extLst>
  </p:cSld>
  <p:clrMapOvr>
    <a:masterClrMapping/>
  </p:clrMapOvr>
  <p:transition spd="slow">
    <p:wip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CF6463E7-C334-4E00-AC0A-25B288378760}"/>
              </a:ext>
            </a:extLst>
          </p:cNvPr>
          <p:cNvSpPr txBox="1">
            <a:spLocks/>
          </p:cNvSpPr>
          <p:nvPr/>
        </p:nvSpPr>
        <p:spPr>
          <a:xfrm>
            <a:off x="1" y="0"/>
            <a:ext cx="5301841" cy="549171"/>
          </a:xfrm>
          <a:prstGeom prst="rect">
            <a:avLst/>
          </a:prstGeom>
        </p:spPr>
        <p:txBody>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2800" dirty="0"/>
              <a:t>Adding Second Account – Page 1</a:t>
            </a:r>
          </a:p>
        </p:txBody>
      </p:sp>
      <p:sp>
        <p:nvSpPr>
          <p:cNvPr id="29" name="TextBox 28">
            <a:extLst>
              <a:ext uri="{FF2B5EF4-FFF2-40B4-BE49-F238E27FC236}">
                <a16:creationId xmlns:a16="http://schemas.microsoft.com/office/drawing/2014/main" id="{00953299-AFA1-4A36-AD57-777BF8BDC781}"/>
              </a:ext>
            </a:extLst>
          </p:cNvPr>
          <p:cNvSpPr txBox="1"/>
          <p:nvPr/>
        </p:nvSpPr>
        <p:spPr>
          <a:xfrm>
            <a:off x="576212" y="869549"/>
            <a:ext cx="3779888" cy="2062103"/>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600" dirty="0"/>
              <a:t>1. In order to add another account to Bill Pay, the member will need to visit the Bill Pay Site. When they are on the main page, direct them to click on the three vertical lines to expand the menu. If they are on a computer, the “My Account” option should just be along the top menu bar.</a:t>
            </a:r>
          </a:p>
        </p:txBody>
      </p:sp>
      <p:pic>
        <p:nvPicPr>
          <p:cNvPr id="3" name="Picture 2">
            <a:extLst>
              <a:ext uri="{FF2B5EF4-FFF2-40B4-BE49-F238E27FC236}">
                <a16:creationId xmlns:a16="http://schemas.microsoft.com/office/drawing/2014/main" id="{E3D48FE0-E17C-4ACD-A812-901E78EF5419}"/>
              </a:ext>
            </a:extLst>
          </p:cNvPr>
          <p:cNvPicPr>
            <a:picLocks noChangeAspect="1"/>
          </p:cNvPicPr>
          <p:nvPr/>
        </p:nvPicPr>
        <p:blipFill rotWithShape="1">
          <a:blip r:embed="rId2">
            <a:extLst>
              <a:ext uri="{28A0092B-C50C-407E-A947-70E740481C1C}">
                <a14:useLocalDpi xmlns:a14="http://schemas.microsoft.com/office/drawing/2010/main" val="0"/>
              </a:ext>
            </a:extLst>
          </a:blip>
          <a:srcRect t="10815" b="22641"/>
          <a:stretch/>
        </p:blipFill>
        <p:spPr>
          <a:xfrm>
            <a:off x="8956405" y="2164233"/>
            <a:ext cx="2974498" cy="4244630"/>
          </a:xfrm>
          <a:prstGeom prst="rect">
            <a:avLst/>
          </a:prstGeom>
          <a:ln>
            <a:noFill/>
          </a:ln>
          <a:effectLst>
            <a:outerShdw blurRad="190500" algn="tl" rotWithShape="0">
              <a:srgbClr val="000000">
                <a:alpha val="70000"/>
              </a:srgbClr>
            </a:outerShdw>
          </a:effectLst>
        </p:spPr>
      </p:pic>
      <p:pic>
        <p:nvPicPr>
          <p:cNvPr id="7" name="Picture 6">
            <a:extLst>
              <a:ext uri="{FF2B5EF4-FFF2-40B4-BE49-F238E27FC236}">
                <a16:creationId xmlns:a16="http://schemas.microsoft.com/office/drawing/2014/main" id="{DBD66C27-119D-4990-A9A4-0081EA2B5116}"/>
              </a:ext>
            </a:extLst>
          </p:cNvPr>
          <p:cNvPicPr>
            <a:picLocks noChangeAspect="1"/>
          </p:cNvPicPr>
          <p:nvPr/>
        </p:nvPicPr>
        <p:blipFill rotWithShape="1">
          <a:blip r:embed="rId3">
            <a:extLst>
              <a:ext uri="{28A0092B-C50C-407E-A947-70E740481C1C}">
                <a14:useLocalDpi xmlns:a14="http://schemas.microsoft.com/office/drawing/2010/main" val="0"/>
              </a:ext>
            </a:extLst>
          </a:blip>
          <a:srcRect t="10434" b="9198"/>
          <a:stretch/>
        </p:blipFill>
        <p:spPr>
          <a:xfrm>
            <a:off x="5934446" y="381391"/>
            <a:ext cx="2647989" cy="4563611"/>
          </a:xfrm>
          <a:prstGeom prst="rect">
            <a:avLst/>
          </a:prstGeom>
          <a:ln>
            <a:noFill/>
          </a:ln>
          <a:effectLst>
            <a:outerShdw blurRad="190500" algn="tl" rotWithShape="0">
              <a:srgbClr val="000000">
                <a:alpha val="70000"/>
              </a:srgbClr>
            </a:outerShdw>
          </a:effectLst>
        </p:spPr>
      </p:pic>
      <p:pic>
        <p:nvPicPr>
          <p:cNvPr id="10" name="Picture 9">
            <a:extLst>
              <a:ext uri="{FF2B5EF4-FFF2-40B4-BE49-F238E27FC236}">
                <a16:creationId xmlns:a16="http://schemas.microsoft.com/office/drawing/2014/main" id="{DA5D5326-924B-48F8-B032-CA9798C71BC0}"/>
              </a:ext>
            </a:extLst>
          </p:cNvPr>
          <p:cNvPicPr>
            <a:picLocks noChangeAspect="1"/>
          </p:cNvPicPr>
          <p:nvPr/>
        </p:nvPicPr>
        <p:blipFill rotWithShape="1">
          <a:blip r:embed="rId4">
            <a:extLst>
              <a:ext uri="{28A0092B-C50C-407E-A947-70E740481C1C}">
                <a14:useLocalDpi xmlns:a14="http://schemas.microsoft.com/office/drawing/2010/main" val="0"/>
              </a:ext>
            </a:extLst>
          </a:blip>
          <a:srcRect t="17552" b="23947"/>
          <a:stretch/>
        </p:blipFill>
        <p:spPr>
          <a:xfrm>
            <a:off x="8956405" y="2614255"/>
            <a:ext cx="2975743" cy="3733101"/>
          </a:xfrm>
          <a:prstGeom prst="rect">
            <a:avLst/>
          </a:prstGeom>
        </p:spPr>
      </p:pic>
      <p:pic>
        <p:nvPicPr>
          <p:cNvPr id="18" name="Picture 17">
            <a:extLst>
              <a:ext uri="{FF2B5EF4-FFF2-40B4-BE49-F238E27FC236}">
                <a16:creationId xmlns:a16="http://schemas.microsoft.com/office/drawing/2014/main" id="{E488CA9B-15D8-4EBF-94C9-E1D8F5B54B38}"/>
              </a:ext>
            </a:extLst>
          </p:cNvPr>
          <p:cNvPicPr>
            <a:picLocks noChangeAspect="1"/>
          </p:cNvPicPr>
          <p:nvPr/>
        </p:nvPicPr>
        <p:blipFill rotWithShape="1">
          <a:blip r:embed="rId5">
            <a:extLst>
              <a:ext uri="{28A0092B-C50C-407E-A947-70E740481C1C}">
                <a14:useLocalDpi xmlns:a14="http://schemas.microsoft.com/office/drawing/2010/main" val="0"/>
              </a:ext>
            </a:extLst>
          </a:blip>
          <a:srcRect t="5016" b="76269"/>
          <a:stretch/>
        </p:blipFill>
        <p:spPr>
          <a:xfrm>
            <a:off x="572402" y="3107310"/>
            <a:ext cx="2602806" cy="2296730"/>
          </a:xfrm>
          <a:prstGeom prst="rect">
            <a:avLst/>
          </a:prstGeom>
          <a:ln>
            <a:noFill/>
          </a:ln>
          <a:effectLst>
            <a:outerShdw blurRad="190500" algn="tl" rotWithShape="0">
              <a:srgbClr val="000000">
                <a:alpha val="70000"/>
              </a:srgbClr>
            </a:outerShdw>
          </a:effectLst>
        </p:spPr>
      </p:pic>
      <p:sp>
        <p:nvSpPr>
          <p:cNvPr id="16" name="Rectangle 15">
            <a:extLst>
              <a:ext uri="{FF2B5EF4-FFF2-40B4-BE49-F238E27FC236}">
                <a16:creationId xmlns:a16="http://schemas.microsoft.com/office/drawing/2014/main" id="{5EFBCB51-56B6-434A-A1A2-CA4BC55E8687}"/>
              </a:ext>
            </a:extLst>
          </p:cNvPr>
          <p:cNvSpPr/>
          <p:nvPr/>
        </p:nvSpPr>
        <p:spPr>
          <a:xfrm>
            <a:off x="2813085" y="3095282"/>
            <a:ext cx="343904" cy="333718"/>
          </a:xfrm>
          <a:prstGeom prst="rect">
            <a:avLst/>
          </a:prstGeom>
          <a:noFill/>
          <a:ln w="38100" cap="flat" cmpd="sng" algn="ctr">
            <a:solidFill>
              <a:srgbClr val="9E699F"/>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pic>
        <p:nvPicPr>
          <p:cNvPr id="5" name="Picture 4">
            <a:extLst>
              <a:ext uri="{FF2B5EF4-FFF2-40B4-BE49-F238E27FC236}">
                <a16:creationId xmlns:a16="http://schemas.microsoft.com/office/drawing/2014/main" id="{DB714CA6-5AA1-4746-B7A7-6DBF708DF8CE}"/>
              </a:ext>
            </a:extLst>
          </p:cNvPr>
          <p:cNvPicPr>
            <a:picLocks noChangeAspect="1"/>
          </p:cNvPicPr>
          <p:nvPr/>
        </p:nvPicPr>
        <p:blipFill rotWithShape="1">
          <a:blip r:embed="rId6">
            <a:extLst>
              <a:ext uri="{28A0092B-C50C-407E-A947-70E740481C1C}">
                <a14:useLocalDpi xmlns:a14="http://schemas.microsoft.com/office/drawing/2010/main" val="0"/>
              </a:ext>
            </a:extLst>
          </a:blip>
          <a:srcRect t="10797" b="43241"/>
          <a:stretch/>
        </p:blipFill>
        <p:spPr>
          <a:xfrm>
            <a:off x="3363112" y="4400438"/>
            <a:ext cx="2330601" cy="2297143"/>
          </a:xfrm>
          <a:prstGeom prst="rect">
            <a:avLst/>
          </a:prstGeom>
          <a:ln>
            <a:noFill/>
          </a:ln>
          <a:effectLst>
            <a:outerShdw blurRad="190500" algn="tl" rotWithShape="0">
              <a:srgbClr val="000000">
                <a:alpha val="70000"/>
              </a:srgbClr>
            </a:outerShdw>
          </a:effectLst>
        </p:spPr>
      </p:pic>
      <p:sp>
        <p:nvSpPr>
          <p:cNvPr id="17" name="Rectangle 16">
            <a:extLst>
              <a:ext uri="{FF2B5EF4-FFF2-40B4-BE49-F238E27FC236}">
                <a16:creationId xmlns:a16="http://schemas.microsoft.com/office/drawing/2014/main" id="{8CBE11DB-D736-4DC3-B3D7-0172E0BAEDE2}"/>
              </a:ext>
            </a:extLst>
          </p:cNvPr>
          <p:cNvSpPr/>
          <p:nvPr/>
        </p:nvSpPr>
        <p:spPr>
          <a:xfrm>
            <a:off x="3388484" y="6173901"/>
            <a:ext cx="655010" cy="252066"/>
          </a:xfrm>
          <a:prstGeom prst="rect">
            <a:avLst/>
          </a:prstGeom>
          <a:noFill/>
          <a:ln w="38100" cap="flat" cmpd="sng" algn="ctr">
            <a:solidFill>
              <a:srgbClr val="9E699F"/>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22" name="Arrow: Right 21">
            <a:extLst>
              <a:ext uri="{FF2B5EF4-FFF2-40B4-BE49-F238E27FC236}">
                <a16:creationId xmlns:a16="http://schemas.microsoft.com/office/drawing/2014/main" id="{F8C65FAE-F147-4383-A311-FA1584B559A6}"/>
              </a:ext>
            </a:extLst>
          </p:cNvPr>
          <p:cNvSpPr/>
          <p:nvPr/>
        </p:nvSpPr>
        <p:spPr>
          <a:xfrm>
            <a:off x="2817865" y="6134738"/>
            <a:ext cx="549416" cy="330391"/>
          </a:xfrm>
          <a:prstGeom prst="rightArrow">
            <a:avLst/>
          </a:prstGeom>
          <a:solidFill>
            <a:srgbClr val="9E699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0A5A20D0-D63E-4644-8DE2-659F1F8BBC36}"/>
              </a:ext>
            </a:extLst>
          </p:cNvPr>
          <p:cNvSpPr txBox="1"/>
          <p:nvPr/>
        </p:nvSpPr>
        <p:spPr>
          <a:xfrm>
            <a:off x="420190" y="5745666"/>
            <a:ext cx="2585405" cy="85647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600" dirty="0"/>
              <a:t>2. Direct the member to click on the “My Account” option.</a:t>
            </a:r>
          </a:p>
        </p:txBody>
      </p:sp>
      <p:sp>
        <p:nvSpPr>
          <p:cNvPr id="23" name="Rectangle 22">
            <a:extLst>
              <a:ext uri="{FF2B5EF4-FFF2-40B4-BE49-F238E27FC236}">
                <a16:creationId xmlns:a16="http://schemas.microsoft.com/office/drawing/2014/main" id="{71E25122-D0D9-496E-A962-C222498DD0E3}"/>
              </a:ext>
            </a:extLst>
          </p:cNvPr>
          <p:cNvSpPr/>
          <p:nvPr/>
        </p:nvSpPr>
        <p:spPr>
          <a:xfrm>
            <a:off x="6095999" y="2315604"/>
            <a:ext cx="2326547" cy="252066"/>
          </a:xfrm>
          <a:prstGeom prst="rect">
            <a:avLst/>
          </a:prstGeom>
          <a:noFill/>
          <a:ln w="38100" cap="flat" cmpd="sng" algn="ctr">
            <a:solidFill>
              <a:srgbClr val="9E699F"/>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24" name="Arrow: Right 23">
            <a:extLst>
              <a:ext uri="{FF2B5EF4-FFF2-40B4-BE49-F238E27FC236}">
                <a16:creationId xmlns:a16="http://schemas.microsoft.com/office/drawing/2014/main" id="{5019C521-862E-47DB-BC4B-887896C118D5}"/>
              </a:ext>
            </a:extLst>
          </p:cNvPr>
          <p:cNvSpPr/>
          <p:nvPr/>
        </p:nvSpPr>
        <p:spPr>
          <a:xfrm rot="19806299">
            <a:off x="5549081" y="2727944"/>
            <a:ext cx="1408831" cy="330391"/>
          </a:xfrm>
          <a:prstGeom prst="rightArrow">
            <a:avLst/>
          </a:prstGeom>
          <a:solidFill>
            <a:srgbClr val="9E699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153352CF-7F39-4FC5-BF10-F2F949CDE458}"/>
              </a:ext>
            </a:extLst>
          </p:cNvPr>
          <p:cNvSpPr txBox="1"/>
          <p:nvPr/>
        </p:nvSpPr>
        <p:spPr>
          <a:xfrm>
            <a:off x="3666610" y="3157531"/>
            <a:ext cx="2078706" cy="830997"/>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600" dirty="0"/>
              <a:t>3. Then the member will need to click “+Add Account”</a:t>
            </a:r>
          </a:p>
        </p:txBody>
      </p:sp>
      <p:sp>
        <p:nvSpPr>
          <p:cNvPr id="26" name="TextBox 25">
            <a:extLst>
              <a:ext uri="{FF2B5EF4-FFF2-40B4-BE49-F238E27FC236}">
                <a16:creationId xmlns:a16="http://schemas.microsoft.com/office/drawing/2014/main" id="{2288DEF1-5C25-4C10-9AE3-1307A81E3123}"/>
              </a:ext>
            </a:extLst>
          </p:cNvPr>
          <p:cNvSpPr txBox="1"/>
          <p:nvPr/>
        </p:nvSpPr>
        <p:spPr>
          <a:xfrm>
            <a:off x="5881772" y="5161009"/>
            <a:ext cx="2848827" cy="156966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600" dirty="0"/>
              <a:t>4. Here, the member will need to enter their other account number. They can do either the member number + 0500 OR the 12-digit draft ID. </a:t>
            </a:r>
          </a:p>
        </p:txBody>
      </p:sp>
      <p:sp>
        <p:nvSpPr>
          <p:cNvPr id="28" name="TextBox 27">
            <a:extLst>
              <a:ext uri="{FF2B5EF4-FFF2-40B4-BE49-F238E27FC236}">
                <a16:creationId xmlns:a16="http://schemas.microsoft.com/office/drawing/2014/main" id="{1B6D2120-68FA-45B2-9649-3FE294555367}"/>
              </a:ext>
            </a:extLst>
          </p:cNvPr>
          <p:cNvSpPr txBox="1"/>
          <p:nvPr/>
        </p:nvSpPr>
        <p:spPr>
          <a:xfrm>
            <a:off x="9404301" y="773417"/>
            <a:ext cx="2078706" cy="1077218"/>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600" dirty="0"/>
              <a:t>5. Once the member has filled it out, have them click “Next”.</a:t>
            </a:r>
          </a:p>
        </p:txBody>
      </p:sp>
      <p:sp>
        <p:nvSpPr>
          <p:cNvPr id="30" name="Rectangle 29">
            <a:extLst>
              <a:ext uri="{FF2B5EF4-FFF2-40B4-BE49-F238E27FC236}">
                <a16:creationId xmlns:a16="http://schemas.microsoft.com/office/drawing/2014/main" id="{976D8137-BC35-43D8-BE0D-CBEB947A0137}"/>
              </a:ext>
            </a:extLst>
          </p:cNvPr>
          <p:cNvSpPr/>
          <p:nvPr/>
        </p:nvSpPr>
        <p:spPr>
          <a:xfrm>
            <a:off x="9076795" y="3522807"/>
            <a:ext cx="2768331" cy="2307541"/>
          </a:xfrm>
          <a:prstGeom prst="rect">
            <a:avLst/>
          </a:prstGeom>
          <a:noFill/>
          <a:ln w="38100" cap="flat" cmpd="sng" algn="ctr">
            <a:solidFill>
              <a:srgbClr val="9E699F"/>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31" name="Arrow: Right 30">
            <a:extLst>
              <a:ext uri="{FF2B5EF4-FFF2-40B4-BE49-F238E27FC236}">
                <a16:creationId xmlns:a16="http://schemas.microsoft.com/office/drawing/2014/main" id="{AD068876-71C8-45E5-A7DD-569084B180B0}"/>
              </a:ext>
            </a:extLst>
          </p:cNvPr>
          <p:cNvSpPr/>
          <p:nvPr/>
        </p:nvSpPr>
        <p:spPr>
          <a:xfrm rot="9540386">
            <a:off x="3140574" y="2970454"/>
            <a:ext cx="336897" cy="330391"/>
          </a:xfrm>
          <a:prstGeom prst="rightArrow">
            <a:avLst/>
          </a:prstGeom>
          <a:solidFill>
            <a:srgbClr val="9E699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788540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par>
                                <p:cTn id="14" presetID="10" presetClass="entr" presetSubtype="0" fill="hold"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4"/>
                                        </p:tgtEl>
                                        <p:attrNameLst>
                                          <p:attrName>style.visibility</p:attrName>
                                        </p:attrNameLst>
                                      </p:cBhvr>
                                      <p:to>
                                        <p:strVal val="visible"/>
                                      </p:to>
                                    </p:set>
                                    <p:animEffect transition="in" filter="fade">
                                      <p:cBhvr>
                                        <p:cTn id="21" dur="500"/>
                                        <p:tgtEl>
                                          <p:spTgt spid="24"/>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5"/>
                                        </p:tgtEl>
                                        <p:attrNameLst>
                                          <p:attrName>style.visibility</p:attrName>
                                        </p:attrNameLst>
                                      </p:cBhvr>
                                      <p:to>
                                        <p:strVal val="visible"/>
                                      </p:to>
                                    </p:set>
                                    <p:animEffect transition="in" filter="fade">
                                      <p:cBhvr>
                                        <p:cTn id="24" dur="500"/>
                                        <p:tgtEl>
                                          <p:spTgt spid="25"/>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fade">
                                      <p:cBhvr>
                                        <p:cTn id="27" dur="500"/>
                                        <p:tgtEl>
                                          <p:spTgt spid="23"/>
                                        </p:tgtEl>
                                      </p:cBhvr>
                                    </p:animEffect>
                                  </p:childTnLst>
                                </p:cTn>
                              </p:par>
                              <p:par>
                                <p:cTn id="28" presetID="10" presetClass="entr" presetSubtype="0" fill="hold" nodeType="with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fade">
                                      <p:cBhvr>
                                        <p:cTn id="30" dur="500"/>
                                        <p:tgtEl>
                                          <p:spTgt spid="7"/>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26"/>
                                        </p:tgtEl>
                                        <p:attrNameLst>
                                          <p:attrName>style.visibility</p:attrName>
                                        </p:attrNameLst>
                                      </p:cBhvr>
                                      <p:to>
                                        <p:strVal val="visible"/>
                                      </p:to>
                                    </p:set>
                                    <p:animEffect transition="in" filter="fade">
                                      <p:cBhvr>
                                        <p:cTn id="35" dur="500"/>
                                        <p:tgtEl>
                                          <p:spTgt spid="26"/>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0"/>
                                        </p:tgtEl>
                                        <p:attrNameLst>
                                          <p:attrName>style.visibility</p:attrName>
                                        </p:attrNameLst>
                                      </p:cBhvr>
                                      <p:to>
                                        <p:strVal val="visible"/>
                                      </p:to>
                                    </p:set>
                                    <p:animEffect transition="in" filter="fade">
                                      <p:cBhvr>
                                        <p:cTn id="38" dur="500"/>
                                        <p:tgtEl>
                                          <p:spTgt spid="30"/>
                                        </p:tgtEl>
                                      </p:cBhvr>
                                    </p:animEffect>
                                  </p:childTnLst>
                                </p:cTn>
                              </p:par>
                              <p:par>
                                <p:cTn id="39" presetID="10" presetClass="entr" presetSubtype="0" fill="hold" nodeType="withEffect">
                                  <p:stCondLst>
                                    <p:cond delay="0"/>
                                  </p:stCondLst>
                                  <p:childTnLst>
                                    <p:set>
                                      <p:cBhvr>
                                        <p:cTn id="40" dur="1" fill="hold">
                                          <p:stCondLst>
                                            <p:cond delay="0"/>
                                          </p:stCondLst>
                                        </p:cTn>
                                        <p:tgtEl>
                                          <p:spTgt spid="3"/>
                                        </p:tgtEl>
                                        <p:attrNameLst>
                                          <p:attrName>style.visibility</p:attrName>
                                        </p:attrNameLst>
                                      </p:cBhvr>
                                      <p:to>
                                        <p:strVal val="visible"/>
                                      </p:to>
                                    </p:set>
                                    <p:animEffect transition="in" filter="fade">
                                      <p:cBhvr>
                                        <p:cTn id="41" dur="500"/>
                                        <p:tgtEl>
                                          <p:spTgt spid="3"/>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28"/>
                                        </p:tgtEl>
                                        <p:attrNameLst>
                                          <p:attrName>style.visibility</p:attrName>
                                        </p:attrNameLst>
                                      </p:cBhvr>
                                      <p:to>
                                        <p:strVal val="visible"/>
                                      </p:to>
                                    </p:set>
                                    <p:animEffect transition="in" filter="fade">
                                      <p:cBhvr>
                                        <p:cTn id="46" dur="500"/>
                                        <p:tgtEl>
                                          <p:spTgt spid="28"/>
                                        </p:tgtEl>
                                      </p:cBhvr>
                                    </p:animEffect>
                                  </p:childTnLst>
                                </p:cTn>
                              </p:par>
                              <p:par>
                                <p:cTn id="47" presetID="10" presetClass="entr" presetSubtype="0" fill="hold" nodeType="withEffect">
                                  <p:stCondLst>
                                    <p:cond delay="0"/>
                                  </p:stCondLst>
                                  <p:childTnLst>
                                    <p:set>
                                      <p:cBhvr>
                                        <p:cTn id="48" dur="1" fill="hold">
                                          <p:stCondLst>
                                            <p:cond delay="0"/>
                                          </p:stCondLst>
                                        </p:cTn>
                                        <p:tgtEl>
                                          <p:spTgt spid="10"/>
                                        </p:tgtEl>
                                        <p:attrNameLst>
                                          <p:attrName>style.visibility</p:attrName>
                                        </p:attrNameLst>
                                      </p:cBhvr>
                                      <p:to>
                                        <p:strVal val="visible"/>
                                      </p:to>
                                    </p:set>
                                    <p:animEffect transition="in" filter="fade">
                                      <p:cBhvr>
                                        <p:cTn id="4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2" grpId="0" animBg="1"/>
      <p:bldP spid="13" grpId="0" animBg="1"/>
      <p:bldP spid="23" grpId="0" animBg="1"/>
      <p:bldP spid="24" grpId="0" animBg="1"/>
      <p:bldP spid="25" grpId="0" animBg="1"/>
      <p:bldP spid="26" grpId="0" animBg="1"/>
      <p:bldP spid="28" grpId="0" animBg="1"/>
      <p:bldP spid="30"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CF6463E7-C334-4E00-AC0A-25B288378760}"/>
              </a:ext>
            </a:extLst>
          </p:cNvPr>
          <p:cNvSpPr txBox="1">
            <a:spLocks/>
          </p:cNvSpPr>
          <p:nvPr/>
        </p:nvSpPr>
        <p:spPr>
          <a:xfrm>
            <a:off x="1" y="0"/>
            <a:ext cx="5301841" cy="549171"/>
          </a:xfrm>
          <a:prstGeom prst="rect">
            <a:avLst/>
          </a:prstGeom>
        </p:spPr>
        <p:txBody>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2800" dirty="0"/>
              <a:t>Adding Second Account – Page 2</a:t>
            </a:r>
          </a:p>
        </p:txBody>
      </p:sp>
      <p:sp>
        <p:nvSpPr>
          <p:cNvPr id="29" name="TextBox 28">
            <a:extLst>
              <a:ext uri="{FF2B5EF4-FFF2-40B4-BE49-F238E27FC236}">
                <a16:creationId xmlns:a16="http://schemas.microsoft.com/office/drawing/2014/main" id="{00953299-AFA1-4A36-AD57-777BF8BDC781}"/>
              </a:ext>
            </a:extLst>
          </p:cNvPr>
          <p:cNvSpPr txBox="1"/>
          <p:nvPr/>
        </p:nvSpPr>
        <p:spPr>
          <a:xfrm>
            <a:off x="1253324" y="906550"/>
            <a:ext cx="2841692" cy="1077218"/>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600" dirty="0"/>
              <a:t>6. Next they should see the following. They will need to review the information and then hit “Submit”.</a:t>
            </a:r>
          </a:p>
        </p:txBody>
      </p:sp>
      <p:pic>
        <p:nvPicPr>
          <p:cNvPr id="12" name="Picture 11">
            <a:extLst>
              <a:ext uri="{FF2B5EF4-FFF2-40B4-BE49-F238E27FC236}">
                <a16:creationId xmlns:a16="http://schemas.microsoft.com/office/drawing/2014/main" id="{D6C787CB-B3A5-41D6-B66C-7A56B8F27208}"/>
              </a:ext>
            </a:extLst>
          </p:cNvPr>
          <p:cNvPicPr>
            <a:picLocks noChangeAspect="1"/>
          </p:cNvPicPr>
          <p:nvPr/>
        </p:nvPicPr>
        <p:blipFill rotWithShape="1">
          <a:blip r:embed="rId2">
            <a:extLst>
              <a:ext uri="{28A0092B-C50C-407E-A947-70E740481C1C}">
                <a14:useLocalDpi xmlns:a14="http://schemas.microsoft.com/office/drawing/2010/main" val="0"/>
              </a:ext>
            </a:extLst>
          </a:blip>
          <a:srcRect t="17616" b="29968"/>
          <a:stretch/>
        </p:blipFill>
        <p:spPr>
          <a:xfrm>
            <a:off x="591817" y="2388887"/>
            <a:ext cx="3198031" cy="3594716"/>
          </a:xfrm>
          <a:prstGeom prst="rect">
            <a:avLst/>
          </a:prstGeom>
          <a:ln>
            <a:noFill/>
          </a:ln>
          <a:effectLst>
            <a:outerShdw blurRad="190500" algn="tl" rotWithShape="0">
              <a:srgbClr val="000000">
                <a:alpha val="70000"/>
              </a:srgbClr>
            </a:outerShdw>
          </a:effectLst>
        </p:spPr>
      </p:pic>
      <p:pic>
        <p:nvPicPr>
          <p:cNvPr id="15" name="Picture 14">
            <a:extLst>
              <a:ext uri="{FF2B5EF4-FFF2-40B4-BE49-F238E27FC236}">
                <a16:creationId xmlns:a16="http://schemas.microsoft.com/office/drawing/2014/main" id="{A1B484DA-A445-4194-B80C-65313630135B}"/>
              </a:ext>
            </a:extLst>
          </p:cNvPr>
          <p:cNvPicPr>
            <a:picLocks noChangeAspect="1"/>
          </p:cNvPicPr>
          <p:nvPr/>
        </p:nvPicPr>
        <p:blipFill rotWithShape="1">
          <a:blip r:embed="rId3">
            <a:extLst>
              <a:ext uri="{28A0092B-C50C-407E-A947-70E740481C1C}">
                <a14:useLocalDpi xmlns:a14="http://schemas.microsoft.com/office/drawing/2010/main" val="0"/>
              </a:ext>
            </a:extLst>
          </a:blip>
          <a:srcRect t="17890" b="13109"/>
          <a:stretch/>
        </p:blipFill>
        <p:spPr>
          <a:xfrm>
            <a:off x="6622207" y="351823"/>
            <a:ext cx="2753383" cy="4074129"/>
          </a:xfrm>
          <a:prstGeom prst="rect">
            <a:avLst/>
          </a:prstGeom>
          <a:ln>
            <a:noFill/>
          </a:ln>
          <a:effectLst>
            <a:outerShdw blurRad="190500" algn="tl" rotWithShape="0">
              <a:srgbClr val="000000">
                <a:alpha val="70000"/>
              </a:srgbClr>
            </a:outerShdw>
          </a:effectLst>
        </p:spPr>
      </p:pic>
      <p:sp>
        <p:nvSpPr>
          <p:cNvPr id="16" name="Rectangle 15">
            <a:extLst>
              <a:ext uri="{FF2B5EF4-FFF2-40B4-BE49-F238E27FC236}">
                <a16:creationId xmlns:a16="http://schemas.microsoft.com/office/drawing/2014/main" id="{5EFBCB51-56B6-434A-A1A2-CA4BC55E8687}"/>
              </a:ext>
            </a:extLst>
          </p:cNvPr>
          <p:cNvSpPr/>
          <p:nvPr/>
        </p:nvSpPr>
        <p:spPr>
          <a:xfrm>
            <a:off x="2890515" y="5397654"/>
            <a:ext cx="669236" cy="358132"/>
          </a:xfrm>
          <a:prstGeom prst="rect">
            <a:avLst/>
          </a:prstGeom>
          <a:noFill/>
          <a:ln w="38100" cap="flat" cmpd="sng" algn="ctr">
            <a:solidFill>
              <a:srgbClr val="9E699F"/>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13" name="TextBox 12">
            <a:extLst>
              <a:ext uri="{FF2B5EF4-FFF2-40B4-BE49-F238E27FC236}">
                <a16:creationId xmlns:a16="http://schemas.microsoft.com/office/drawing/2014/main" id="{0A5A20D0-D63E-4644-8DE2-659F1F8BBC36}"/>
              </a:ext>
            </a:extLst>
          </p:cNvPr>
          <p:cNvSpPr txBox="1"/>
          <p:nvPr/>
        </p:nvSpPr>
        <p:spPr>
          <a:xfrm>
            <a:off x="4450031" y="4690295"/>
            <a:ext cx="7383404" cy="181588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600" dirty="0"/>
              <a:t>7. The member should then be sent to a confirmation page. As it says, the request has now been submitted to us and an e-services representative will need to review it. They will be checking the following things:</a:t>
            </a:r>
          </a:p>
          <a:p>
            <a:pPr algn="ctr"/>
            <a:endParaRPr lang="en-US" sz="1600" dirty="0"/>
          </a:p>
          <a:p>
            <a:pPr algn="ctr"/>
            <a:r>
              <a:rPr lang="en-US" sz="1600" dirty="0"/>
              <a:t>a) That the account number is correct</a:t>
            </a:r>
          </a:p>
          <a:p>
            <a:pPr algn="ctr"/>
            <a:r>
              <a:rPr lang="en-US" sz="1600" dirty="0"/>
              <a:t>&amp;</a:t>
            </a:r>
          </a:p>
          <a:p>
            <a:pPr algn="ctr"/>
            <a:r>
              <a:rPr lang="en-US" sz="1600" dirty="0"/>
              <a:t>b) That the member’s name is on that account</a:t>
            </a:r>
          </a:p>
        </p:txBody>
      </p:sp>
    </p:spTree>
    <p:extLst>
      <p:ext uri="{BB962C8B-B14F-4D97-AF65-F5344CB8AC3E}">
        <p14:creationId xmlns:p14="http://schemas.microsoft.com/office/powerpoint/2010/main" val="396663045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CF6463E7-C334-4E00-AC0A-25B288378760}"/>
              </a:ext>
            </a:extLst>
          </p:cNvPr>
          <p:cNvSpPr txBox="1">
            <a:spLocks/>
          </p:cNvSpPr>
          <p:nvPr/>
        </p:nvSpPr>
        <p:spPr>
          <a:xfrm>
            <a:off x="1" y="0"/>
            <a:ext cx="5301841" cy="549171"/>
          </a:xfrm>
          <a:prstGeom prst="rect">
            <a:avLst/>
          </a:prstGeom>
        </p:spPr>
        <p:txBody>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2800" dirty="0"/>
              <a:t>Adding Second Account – Page 3</a:t>
            </a:r>
          </a:p>
        </p:txBody>
      </p:sp>
      <p:sp>
        <p:nvSpPr>
          <p:cNvPr id="29" name="TextBox 28">
            <a:extLst>
              <a:ext uri="{FF2B5EF4-FFF2-40B4-BE49-F238E27FC236}">
                <a16:creationId xmlns:a16="http://schemas.microsoft.com/office/drawing/2014/main" id="{00953299-AFA1-4A36-AD57-777BF8BDC781}"/>
              </a:ext>
            </a:extLst>
          </p:cNvPr>
          <p:cNvSpPr txBox="1"/>
          <p:nvPr/>
        </p:nvSpPr>
        <p:spPr>
          <a:xfrm>
            <a:off x="1512431" y="1092981"/>
            <a:ext cx="9167138" cy="58477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600" dirty="0"/>
              <a:t>The member can call us here in the contact center if they want to have the account approved quicker. All supervisors and managers in the contact center should have access to do this. </a:t>
            </a:r>
          </a:p>
        </p:txBody>
      </p:sp>
      <p:pic>
        <p:nvPicPr>
          <p:cNvPr id="4" name="Picture 3">
            <a:extLst>
              <a:ext uri="{FF2B5EF4-FFF2-40B4-BE49-F238E27FC236}">
                <a16:creationId xmlns:a16="http://schemas.microsoft.com/office/drawing/2014/main" id="{BF0148FE-9D4E-47C4-BC55-8403139D3E96}"/>
              </a:ext>
            </a:extLst>
          </p:cNvPr>
          <p:cNvPicPr>
            <a:picLocks noChangeAspect="1"/>
          </p:cNvPicPr>
          <p:nvPr/>
        </p:nvPicPr>
        <p:blipFill>
          <a:blip r:embed="rId2"/>
          <a:stretch>
            <a:fillRect/>
          </a:stretch>
        </p:blipFill>
        <p:spPr>
          <a:xfrm>
            <a:off x="5668764" y="2035252"/>
            <a:ext cx="3429000" cy="4162425"/>
          </a:xfrm>
          <a:prstGeom prst="rect">
            <a:avLst/>
          </a:prstGeom>
          <a:ln>
            <a:noFill/>
          </a:ln>
          <a:effectLst>
            <a:outerShdw blurRad="190500" algn="tl" rotWithShape="0">
              <a:srgbClr val="000000">
                <a:alpha val="70000"/>
              </a:srgbClr>
            </a:outerShdw>
          </a:effectLst>
        </p:spPr>
      </p:pic>
      <p:sp>
        <p:nvSpPr>
          <p:cNvPr id="14" name="TextBox 13">
            <a:extLst>
              <a:ext uri="{FF2B5EF4-FFF2-40B4-BE49-F238E27FC236}">
                <a16:creationId xmlns:a16="http://schemas.microsoft.com/office/drawing/2014/main" id="{E106A061-C2E8-4497-B5E7-46825D51E00D}"/>
              </a:ext>
            </a:extLst>
          </p:cNvPr>
          <p:cNvSpPr txBox="1"/>
          <p:nvPr/>
        </p:nvSpPr>
        <p:spPr>
          <a:xfrm>
            <a:off x="1941911" y="3085412"/>
            <a:ext cx="3359931" cy="2062103"/>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600" dirty="0"/>
              <a:t>Once the member has had their additional account approved, it should show up in the dropdown box when the member makes a payment on Home Banking or on the Bill Pay Site. The picture on the right is an example of how it should look.</a:t>
            </a:r>
          </a:p>
        </p:txBody>
      </p:sp>
    </p:spTree>
    <p:extLst>
      <p:ext uri="{BB962C8B-B14F-4D97-AF65-F5344CB8AC3E}">
        <p14:creationId xmlns:p14="http://schemas.microsoft.com/office/powerpoint/2010/main" val="4021388265"/>
      </p:ext>
    </p:extLst>
  </p:cSld>
  <p:clrMapOvr>
    <a:masterClrMapping/>
  </p:clrMapOvr>
  <p:transition spd="slow">
    <p:wip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326290-32D3-4602-928F-9592016FA152}"/>
              </a:ext>
            </a:extLst>
          </p:cNvPr>
          <p:cNvSpPr>
            <a:spLocks noGrp="1"/>
          </p:cNvSpPr>
          <p:nvPr>
            <p:ph type="ctrTitle"/>
          </p:nvPr>
        </p:nvSpPr>
        <p:spPr>
          <a:xfrm>
            <a:off x="4601306" y="2133319"/>
            <a:ext cx="2989386" cy="1295681"/>
          </a:xfrm>
        </p:spPr>
        <p:txBody>
          <a:bodyPr/>
          <a:lstStyle/>
          <a:p>
            <a:r>
              <a:rPr lang="en-US" dirty="0"/>
              <a:t>The End!</a:t>
            </a:r>
          </a:p>
        </p:txBody>
      </p:sp>
      <p:sp>
        <p:nvSpPr>
          <p:cNvPr id="3" name="Subtitle 2">
            <a:extLst>
              <a:ext uri="{FF2B5EF4-FFF2-40B4-BE49-F238E27FC236}">
                <a16:creationId xmlns:a16="http://schemas.microsoft.com/office/drawing/2014/main" id="{B97CD642-4C7B-4C38-A338-C7815FE449B7}"/>
              </a:ext>
            </a:extLst>
          </p:cNvPr>
          <p:cNvSpPr>
            <a:spLocks noGrp="1"/>
          </p:cNvSpPr>
          <p:nvPr>
            <p:ph type="subTitle" idx="1"/>
          </p:nvPr>
        </p:nvSpPr>
        <p:spPr>
          <a:xfrm>
            <a:off x="2848151" y="3429001"/>
            <a:ext cx="6495696" cy="779016"/>
          </a:xfrm>
        </p:spPr>
        <p:txBody>
          <a:bodyPr/>
          <a:lstStyle/>
          <a:p>
            <a:pPr algn="ctr"/>
            <a:r>
              <a:rPr lang="en-US" dirty="0"/>
              <a:t>This concludes our lesson on Bill Pay. Please don’t hesitate to reach out to the group chat if you have anymore questions.</a:t>
            </a:r>
          </a:p>
        </p:txBody>
      </p:sp>
      <p:pic>
        <p:nvPicPr>
          <p:cNvPr id="5" name="Picture 4">
            <a:extLst>
              <a:ext uri="{FF2B5EF4-FFF2-40B4-BE49-F238E27FC236}">
                <a16:creationId xmlns:a16="http://schemas.microsoft.com/office/drawing/2014/main" id="{9AB8CA93-E9AD-4396-A8AF-13BF6F94D0AF}"/>
              </a:ext>
            </a:extLst>
          </p:cNvPr>
          <p:cNvPicPr>
            <a:picLocks noChangeAspect="1"/>
          </p:cNvPicPr>
          <p:nvPr/>
        </p:nvPicPr>
        <p:blipFill>
          <a:blip r:embed="rId2"/>
          <a:stretch>
            <a:fillRect/>
          </a:stretch>
        </p:blipFill>
        <p:spPr>
          <a:xfrm>
            <a:off x="890558" y="0"/>
            <a:ext cx="2971800" cy="1104900"/>
          </a:xfrm>
          <a:prstGeom prst="rect">
            <a:avLst/>
          </a:prstGeom>
        </p:spPr>
      </p:pic>
    </p:spTree>
    <p:extLst>
      <p:ext uri="{BB962C8B-B14F-4D97-AF65-F5344CB8AC3E}">
        <p14:creationId xmlns:p14="http://schemas.microsoft.com/office/powerpoint/2010/main" val="2149890859"/>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326290-32D3-4602-928F-9592016FA152}"/>
              </a:ext>
            </a:extLst>
          </p:cNvPr>
          <p:cNvSpPr>
            <a:spLocks noGrp="1"/>
          </p:cNvSpPr>
          <p:nvPr>
            <p:ph type="ctrTitle"/>
          </p:nvPr>
        </p:nvSpPr>
        <p:spPr>
          <a:xfrm>
            <a:off x="1978578" y="2997071"/>
            <a:ext cx="8234843" cy="863857"/>
          </a:xfrm>
        </p:spPr>
        <p:txBody>
          <a:bodyPr/>
          <a:lstStyle/>
          <a:p>
            <a:pPr algn="ctr"/>
            <a:r>
              <a:rPr lang="en-US" dirty="0"/>
              <a:t>Enrolling in Bill Pay!</a:t>
            </a:r>
          </a:p>
        </p:txBody>
      </p:sp>
      <p:pic>
        <p:nvPicPr>
          <p:cNvPr id="6" name="Picture 5">
            <a:extLst>
              <a:ext uri="{FF2B5EF4-FFF2-40B4-BE49-F238E27FC236}">
                <a16:creationId xmlns:a16="http://schemas.microsoft.com/office/drawing/2014/main" id="{918AAD3B-57C4-47CC-8D8D-067268E271A7}"/>
              </a:ext>
            </a:extLst>
          </p:cNvPr>
          <p:cNvPicPr>
            <a:picLocks noChangeAspect="1"/>
          </p:cNvPicPr>
          <p:nvPr/>
        </p:nvPicPr>
        <p:blipFill>
          <a:blip r:embed="rId2"/>
          <a:stretch>
            <a:fillRect/>
          </a:stretch>
        </p:blipFill>
        <p:spPr>
          <a:xfrm>
            <a:off x="890558" y="0"/>
            <a:ext cx="2971800" cy="1104900"/>
          </a:xfrm>
          <a:prstGeom prst="rect">
            <a:avLst/>
          </a:prstGeom>
        </p:spPr>
      </p:pic>
    </p:spTree>
    <p:extLst>
      <p:ext uri="{BB962C8B-B14F-4D97-AF65-F5344CB8AC3E}">
        <p14:creationId xmlns:p14="http://schemas.microsoft.com/office/powerpoint/2010/main" val="2921177610"/>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F3F0303-C2CF-4B89-BEA3-BE00E78BE0E4}"/>
              </a:ext>
            </a:extLst>
          </p:cNvPr>
          <p:cNvPicPr>
            <a:picLocks noChangeAspect="1"/>
          </p:cNvPicPr>
          <p:nvPr/>
        </p:nvPicPr>
        <p:blipFill rotWithShape="1">
          <a:blip r:embed="rId2">
            <a:extLst>
              <a:ext uri="{28A0092B-C50C-407E-A947-70E740481C1C}">
                <a14:useLocalDpi xmlns:a14="http://schemas.microsoft.com/office/drawing/2010/main" val="0"/>
              </a:ext>
            </a:extLst>
          </a:blip>
          <a:srcRect t="12737" b="48690"/>
          <a:stretch/>
        </p:blipFill>
        <p:spPr>
          <a:xfrm>
            <a:off x="601436" y="887227"/>
            <a:ext cx="4458067" cy="368751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9" name="Rectangle 8">
            <a:extLst>
              <a:ext uri="{FF2B5EF4-FFF2-40B4-BE49-F238E27FC236}">
                <a16:creationId xmlns:a16="http://schemas.microsoft.com/office/drawing/2014/main" id="{E723A1B3-B35E-4A59-ADA9-4155CDD7784A}"/>
              </a:ext>
            </a:extLst>
          </p:cNvPr>
          <p:cNvSpPr/>
          <p:nvPr/>
        </p:nvSpPr>
        <p:spPr>
          <a:xfrm>
            <a:off x="2238887" y="2623867"/>
            <a:ext cx="473605" cy="1460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10" name="Rectangle 9">
            <a:extLst>
              <a:ext uri="{FF2B5EF4-FFF2-40B4-BE49-F238E27FC236}">
                <a16:creationId xmlns:a16="http://schemas.microsoft.com/office/drawing/2014/main" id="{725C109B-8CA8-40F3-B50D-F849CDE8FDFD}"/>
              </a:ext>
            </a:extLst>
          </p:cNvPr>
          <p:cNvSpPr/>
          <p:nvPr/>
        </p:nvSpPr>
        <p:spPr>
          <a:xfrm>
            <a:off x="2264287" y="3093766"/>
            <a:ext cx="473605" cy="14604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14" name="Multiplication Sign 13">
            <a:extLst>
              <a:ext uri="{FF2B5EF4-FFF2-40B4-BE49-F238E27FC236}">
                <a16:creationId xmlns:a16="http://schemas.microsoft.com/office/drawing/2014/main" id="{B93CB16C-B76D-41AB-8B5E-5FB10FB9A705}"/>
              </a:ext>
            </a:extLst>
          </p:cNvPr>
          <p:cNvSpPr/>
          <p:nvPr/>
        </p:nvSpPr>
        <p:spPr>
          <a:xfrm>
            <a:off x="827893" y="3014739"/>
            <a:ext cx="318781" cy="304099"/>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AF2983C6-5D12-4176-B069-B1D95616C05A}"/>
              </a:ext>
            </a:extLst>
          </p:cNvPr>
          <p:cNvPicPr>
            <a:picLocks noChangeAspect="1"/>
          </p:cNvPicPr>
          <p:nvPr/>
        </p:nvPicPr>
        <p:blipFill rotWithShape="1">
          <a:blip r:embed="rId3">
            <a:extLst>
              <a:ext uri="{28A0092B-C50C-407E-A947-70E740481C1C}">
                <a14:useLocalDpi xmlns:a14="http://schemas.microsoft.com/office/drawing/2010/main" val="0"/>
              </a:ext>
            </a:extLst>
          </a:blip>
          <a:srcRect t="3460" b="67281"/>
          <a:stretch/>
        </p:blipFill>
        <p:spPr>
          <a:xfrm>
            <a:off x="1793608" y="4732117"/>
            <a:ext cx="3265895" cy="204915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Arrow: Right 5">
            <a:extLst>
              <a:ext uri="{FF2B5EF4-FFF2-40B4-BE49-F238E27FC236}">
                <a16:creationId xmlns:a16="http://schemas.microsoft.com/office/drawing/2014/main" id="{EBECCE00-BB29-47A8-B373-411A47D8EE92}"/>
              </a:ext>
            </a:extLst>
          </p:cNvPr>
          <p:cNvSpPr/>
          <p:nvPr/>
        </p:nvSpPr>
        <p:spPr>
          <a:xfrm rot="9588351">
            <a:off x="4254995" y="2724162"/>
            <a:ext cx="1224005" cy="367553"/>
          </a:xfrm>
          <a:prstGeom prst="rightArrow">
            <a:avLst/>
          </a:prstGeom>
          <a:solidFill>
            <a:srgbClr val="9E699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2AE92FD0-46A5-4144-BC7B-F2C14A146A09}"/>
              </a:ext>
            </a:extLst>
          </p:cNvPr>
          <p:cNvSpPr txBox="1"/>
          <p:nvPr/>
        </p:nvSpPr>
        <p:spPr>
          <a:xfrm>
            <a:off x="5296114" y="837112"/>
            <a:ext cx="4701772" cy="1323439"/>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600" dirty="0"/>
              <a:t>1. You will need to have the member log into Home Banking and click on either “Bill Pay” at the bottom of the app or go to Menu &gt; Transactions &gt; Bill Payment. You will see a screen that looks like the image to the left.</a:t>
            </a:r>
          </a:p>
        </p:txBody>
      </p:sp>
      <p:sp>
        <p:nvSpPr>
          <p:cNvPr id="13" name="TextBox 12">
            <a:extLst>
              <a:ext uri="{FF2B5EF4-FFF2-40B4-BE49-F238E27FC236}">
                <a16:creationId xmlns:a16="http://schemas.microsoft.com/office/drawing/2014/main" id="{0A5A20D0-D63E-4644-8DE2-659F1F8BBC36}"/>
              </a:ext>
            </a:extLst>
          </p:cNvPr>
          <p:cNvSpPr txBox="1"/>
          <p:nvPr/>
        </p:nvSpPr>
        <p:spPr>
          <a:xfrm>
            <a:off x="5296114" y="2301648"/>
            <a:ext cx="4696027" cy="156966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600" dirty="0"/>
              <a:t>2. The member will then need to select the account that they would like to enroll. Please keep in mind that the savings may appear as an option but if you attempt to enroll with it, it will give you an error. Always have them choose a checking account.</a:t>
            </a:r>
          </a:p>
        </p:txBody>
      </p:sp>
      <p:sp>
        <p:nvSpPr>
          <p:cNvPr id="16" name="Arrow: Right 15">
            <a:extLst>
              <a:ext uri="{FF2B5EF4-FFF2-40B4-BE49-F238E27FC236}">
                <a16:creationId xmlns:a16="http://schemas.microsoft.com/office/drawing/2014/main" id="{42465C22-6AA3-4D27-B844-4F160F64A400}"/>
              </a:ext>
            </a:extLst>
          </p:cNvPr>
          <p:cNvSpPr/>
          <p:nvPr/>
        </p:nvSpPr>
        <p:spPr>
          <a:xfrm rot="11425655">
            <a:off x="3887259" y="3896444"/>
            <a:ext cx="1488284" cy="367553"/>
          </a:xfrm>
          <a:prstGeom prst="rightArrow">
            <a:avLst/>
          </a:prstGeom>
          <a:solidFill>
            <a:srgbClr val="9E699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4B739614-6211-438F-90D0-A1F8D333D15C}"/>
              </a:ext>
            </a:extLst>
          </p:cNvPr>
          <p:cNvSpPr txBox="1"/>
          <p:nvPr/>
        </p:nvSpPr>
        <p:spPr>
          <a:xfrm>
            <a:off x="5296114" y="4012405"/>
            <a:ext cx="4696027" cy="58477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600" dirty="0"/>
              <a:t>3. After they choose that, have the member hit “Enroll in Bill Pay”.</a:t>
            </a:r>
          </a:p>
        </p:txBody>
      </p:sp>
      <p:sp>
        <p:nvSpPr>
          <p:cNvPr id="25" name="Arrow: Right 24">
            <a:extLst>
              <a:ext uri="{FF2B5EF4-FFF2-40B4-BE49-F238E27FC236}">
                <a16:creationId xmlns:a16="http://schemas.microsoft.com/office/drawing/2014/main" id="{4DE31F01-ADF9-45F9-9932-36ED37532981}"/>
              </a:ext>
            </a:extLst>
          </p:cNvPr>
          <p:cNvSpPr/>
          <p:nvPr/>
        </p:nvSpPr>
        <p:spPr>
          <a:xfrm rot="9218896">
            <a:off x="4419207" y="5753677"/>
            <a:ext cx="1146369" cy="367553"/>
          </a:xfrm>
          <a:prstGeom prst="rightArrow">
            <a:avLst/>
          </a:prstGeom>
          <a:solidFill>
            <a:srgbClr val="9E699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FE9F885E-5B93-4B5F-BBDE-2B08807AA994}"/>
              </a:ext>
            </a:extLst>
          </p:cNvPr>
          <p:cNvSpPr txBox="1"/>
          <p:nvPr/>
        </p:nvSpPr>
        <p:spPr>
          <a:xfrm>
            <a:off x="5296114" y="5225962"/>
            <a:ext cx="4696027" cy="58477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600" dirty="0"/>
              <a:t>4. A pop up that says “Enrollment Successful” should appear and then viola! They are enrolled!</a:t>
            </a:r>
          </a:p>
        </p:txBody>
      </p:sp>
      <p:sp>
        <p:nvSpPr>
          <p:cNvPr id="26" name="Title 1">
            <a:extLst>
              <a:ext uri="{FF2B5EF4-FFF2-40B4-BE49-F238E27FC236}">
                <a16:creationId xmlns:a16="http://schemas.microsoft.com/office/drawing/2014/main" id="{3580291A-C301-4CBD-8713-36CCD5CC98F9}"/>
              </a:ext>
            </a:extLst>
          </p:cNvPr>
          <p:cNvSpPr txBox="1">
            <a:spLocks/>
          </p:cNvSpPr>
          <p:nvPr/>
        </p:nvSpPr>
        <p:spPr>
          <a:xfrm>
            <a:off x="0" y="0"/>
            <a:ext cx="3755661" cy="549171"/>
          </a:xfrm>
          <a:prstGeom prst="rect">
            <a:avLst/>
          </a:prstGeom>
        </p:spPr>
        <p:txBody>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2800" dirty="0"/>
              <a:t>Enrolling in Bill Pay</a:t>
            </a:r>
          </a:p>
        </p:txBody>
      </p:sp>
      <p:sp>
        <p:nvSpPr>
          <p:cNvPr id="27" name="Rectangle 26">
            <a:extLst>
              <a:ext uri="{FF2B5EF4-FFF2-40B4-BE49-F238E27FC236}">
                <a16:creationId xmlns:a16="http://schemas.microsoft.com/office/drawing/2014/main" id="{978350AD-21C8-4ECD-93BD-36857016F58D}"/>
              </a:ext>
            </a:extLst>
          </p:cNvPr>
          <p:cNvSpPr/>
          <p:nvPr/>
        </p:nvSpPr>
        <p:spPr>
          <a:xfrm>
            <a:off x="3047891" y="2599155"/>
            <a:ext cx="473605" cy="1707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28" name="Rectangle 27">
            <a:extLst>
              <a:ext uri="{FF2B5EF4-FFF2-40B4-BE49-F238E27FC236}">
                <a16:creationId xmlns:a16="http://schemas.microsoft.com/office/drawing/2014/main" id="{5307FDC2-CAA9-4611-AB2A-28998F5EB564}"/>
              </a:ext>
            </a:extLst>
          </p:cNvPr>
          <p:cNvSpPr/>
          <p:nvPr/>
        </p:nvSpPr>
        <p:spPr>
          <a:xfrm>
            <a:off x="3116062" y="3000533"/>
            <a:ext cx="405434" cy="2392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Tree>
    <p:extLst>
      <p:ext uri="{BB962C8B-B14F-4D97-AF65-F5344CB8AC3E}">
        <p14:creationId xmlns:p14="http://schemas.microsoft.com/office/powerpoint/2010/main" val="162650721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500"/>
                                        <p:tgtEl>
                                          <p:spTgt spid="1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500"/>
                                        <p:tgtEl>
                                          <p:spTgt spid="16"/>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24"/>
                                        </p:tgtEl>
                                        <p:attrNameLst>
                                          <p:attrName>style.visibility</p:attrName>
                                        </p:attrNameLst>
                                      </p:cBhvr>
                                      <p:to>
                                        <p:strVal val="visible"/>
                                      </p:to>
                                    </p:set>
                                    <p:animEffect transition="in" filter="fade">
                                      <p:cBhvr>
                                        <p:cTn id="26" dur="500"/>
                                        <p:tgtEl>
                                          <p:spTgt spid="24"/>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5"/>
                                        </p:tgtEl>
                                        <p:attrNameLst>
                                          <p:attrName>style.visibility</p:attrName>
                                        </p:attrNameLst>
                                      </p:cBhvr>
                                      <p:to>
                                        <p:strVal val="visible"/>
                                      </p:to>
                                    </p:set>
                                    <p:animEffect transition="in" filter="fade">
                                      <p:cBhvr>
                                        <p:cTn id="29" dur="500"/>
                                        <p:tgtEl>
                                          <p:spTgt spid="25"/>
                                        </p:tgtEl>
                                      </p:cBhvr>
                                    </p:animEffect>
                                  </p:childTnLst>
                                </p:cTn>
                              </p:par>
                              <p:par>
                                <p:cTn id="30" presetID="10" presetClass="entr" presetSubtype="0" fill="hold" nodeType="with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fade">
                                      <p:cBhvr>
                                        <p:cTn id="3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6" grpId="0" animBg="1"/>
      <p:bldP spid="13" grpId="0" animBg="1"/>
      <p:bldP spid="16" grpId="0" animBg="1"/>
      <p:bldP spid="15" grpId="0" animBg="1"/>
      <p:bldP spid="25" grpId="0" animBg="1"/>
      <p:bldP spid="2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326290-32D3-4602-928F-9592016FA152}"/>
              </a:ext>
            </a:extLst>
          </p:cNvPr>
          <p:cNvSpPr>
            <a:spLocks noGrp="1"/>
          </p:cNvSpPr>
          <p:nvPr>
            <p:ph type="ctrTitle"/>
          </p:nvPr>
        </p:nvSpPr>
        <p:spPr>
          <a:xfrm>
            <a:off x="1978577" y="2521059"/>
            <a:ext cx="8234843" cy="863857"/>
          </a:xfrm>
        </p:spPr>
        <p:txBody>
          <a:bodyPr/>
          <a:lstStyle/>
          <a:p>
            <a:pPr algn="ctr"/>
            <a:r>
              <a:rPr lang="en-US" dirty="0"/>
              <a:t>Adding a Payee!</a:t>
            </a:r>
          </a:p>
        </p:txBody>
      </p:sp>
      <p:pic>
        <p:nvPicPr>
          <p:cNvPr id="6" name="Picture 5">
            <a:extLst>
              <a:ext uri="{FF2B5EF4-FFF2-40B4-BE49-F238E27FC236}">
                <a16:creationId xmlns:a16="http://schemas.microsoft.com/office/drawing/2014/main" id="{918AAD3B-57C4-47CC-8D8D-067268E271A7}"/>
              </a:ext>
            </a:extLst>
          </p:cNvPr>
          <p:cNvPicPr>
            <a:picLocks noChangeAspect="1"/>
          </p:cNvPicPr>
          <p:nvPr/>
        </p:nvPicPr>
        <p:blipFill>
          <a:blip r:embed="rId2"/>
          <a:stretch>
            <a:fillRect/>
          </a:stretch>
        </p:blipFill>
        <p:spPr>
          <a:xfrm>
            <a:off x="890558" y="0"/>
            <a:ext cx="2971800" cy="1104900"/>
          </a:xfrm>
          <a:prstGeom prst="rect">
            <a:avLst/>
          </a:prstGeom>
        </p:spPr>
      </p:pic>
      <p:sp>
        <p:nvSpPr>
          <p:cNvPr id="4" name="TextBox 3">
            <a:extLst>
              <a:ext uri="{FF2B5EF4-FFF2-40B4-BE49-F238E27FC236}">
                <a16:creationId xmlns:a16="http://schemas.microsoft.com/office/drawing/2014/main" id="{3235F6E0-81D0-4337-A936-8A4DC5924E03}"/>
              </a:ext>
            </a:extLst>
          </p:cNvPr>
          <p:cNvSpPr txBox="1"/>
          <p:nvPr/>
        </p:nvSpPr>
        <p:spPr>
          <a:xfrm>
            <a:off x="2350315" y="3473084"/>
            <a:ext cx="7491369" cy="1077218"/>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pPr algn="ctr"/>
            <a:r>
              <a:rPr lang="en-US" sz="1600" dirty="0"/>
              <a:t>A “payee” is the person or company that a member is trying to pay. </a:t>
            </a:r>
            <a:br>
              <a:rPr lang="en-US" sz="1600" dirty="0"/>
            </a:br>
            <a:br>
              <a:rPr lang="en-US" sz="1600" dirty="0"/>
            </a:br>
            <a:r>
              <a:rPr lang="en-US" sz="1600" dirty="0"/>
              <a:t>For example: If a member is trying to pay their internet bill, the “payee” would be Comcast. </a:t>
            </a:r>
          </a:p>
        </p:txBody>
      </p:sp>
    </p:spTree>
    <p:extLst>
      <p:ext uri="{BB962C8B-B14F-4D97-AF65-F5344CB8AC3E}">
        <p14:creationId xmlns:p14="http://schemas.microsoft.com/office/powerpoint/2010/main" val="522272003"/>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2AE92FD0-46A5-4144-BC7B-F2C14A146A09}"/>
              </a:ext>
            </a:extLst>
          </p:cNvPr>
          <p:cNvSpPr txBox="1"/>
          <p:nvPr/>
        </p:nvSpPr>
        <p:spPr>
          <a:xfrm>
            <a:off x="1506761" y="1363373"/>
            <a:ext cx="8360152" cy="156966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600" dirty="0"/>
              <a:t>The member can add a payee two ways: on Home Banking, or on the Bill Pay site. We recommend going to the Bill Pay site as it is easier to use and has hundreds of popular payees with most of the required information already filled out. </a:t>
            </a:r>
          </a:p>
          <a:p>
            <a:pPr algn="ctr"/>
            <a:endParaRPr lang="en-US" sz="1600" dirty="0"/>
          </a:p>
          <a:p>
            <a:pPr algn="ctr"/>
            <a:r>
              <a:rPr lang="en-US" sz="1600" dirty="0"/>
              <a:t>1. To do this, the member will need to open the Bill Payment tab once more in Home Banking. </a:t>
            </a:r>
          </a:p>
        </p:txBody>
      </p:sp>
      <p:pic>
        <p:nvPicPr>
          <p:cNvPr id="4" name="Picture 3">
            <a:extLst>
              <a:ext uri="{FF2B5EF4-FFF2-40B4-BE49-F238E27FC236}">
                <a16:creationId xmlns:a16="http://schemas.microsoft.com/office/drawing/2014/main" id="{F3858820-5E4D-4E78-B21A-B2D2CDD3249E}"/>
              </a:ext>
            </a:extLst>
          </p:cNvPr>
          <p:cNvPicPr>
            <a:picLocks noChangeAspect="1"/>
          </p:cNvPicPr>
          <p:nvPr/>
        </p:nvPicPr>
        <p:blipFill rotWithShape="1">
          <a:blip r:embed="rId2">
            <a:extLst>
              <a:ext uri="{28A0092B-C50C-407E-A947-70E740481C1C}">
                <a14:useLocalDpi xmlns:a14="http://schemas.microsoft.com/office/drawing/2010/main" val="0"/>
              </a:ext>
            </a:extLst>
          </a:blip>
          <a:srcRect t="43670" b="20978"/>
          <a:stretch/>
        </p:blipFill>
        <p:spPr>
          <a:xfrm>
            <a:off x="2106657" y="3521818"/>
            <a:ext cx="3198031" cy="2424418"/>
          </a:xfrm>
          <a:prstGeom prst="rect">
            <a:avLst/>
          </a:prstGeom>
          <a:ln>
            <a:noFill/>
          </a:ln>
          <a:effectLst>
            <a:outerShdw blurRad="190500" algn="tl" rotWithShape="0">
              <a:srgbClr val="000000">
                <a:alpha val="70000"/>
              </a:srgbClr>
            </a:outerShdw>
          </a:effectLst>
        </p:spPr>
      </p:pic>
      <p:sp>
        <p:nvSpPr>
          <p:cNvPr id="6" name="Arrow: Right 5">
            <a:extLst>
              <a:ext uri="{FF2B5EF4-FFF2-40B4-BE49-F238E27FC236}">
                <a16:creationId xmlns:a16="http://schemas.microsoft.com/office/drawing/2014/main" id="{EBECCE00-BB29-47A8-B373-411A47D8EE92}"/>
              </a:ext>
            </a:extLst>
          </p:cNvPr>
          <p:cNvSpPr/>
          <p:nvPr/>
        </p:nvSpPr>
        <p:spPr>
          <a:xfrm rot="9588351">
            <a:off x="5193796" y="4048956"/>
            <a:ext cx="1224005" cy="367553"/>
          </a:xfrm>
          <a:prstGeom prst="rightArrow">
            <a:avLst/>
          </a:prstGeom>
          <a:solidFill>
            <a:srgbClr val="9E699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0A5A20D0-D63E-4644-8DE2-659F1F8BBC36}"/>
              </a:ext>
            </a:extLst>
          </p:cNvPr>
          <p:cNvSpPr txBox="1"/>
          <p:nvPr/>
        </p:nvSpPr>
        <p:spPr>
          <a:xfrm>
            <a:off x="6165862" y="3429000"/>
            <a:ext cx="3093548" cy="1077218"/>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600" dirty="0"/>
              <a:t>2. Then the member will need to click on the gray “Options” button towards the top right-hand side of the screen.</a:t>
            </a:r>
          </a:p>
        </p:txBody>
      </p:sp>
      <p:sp>
        <p:nvSpPr>
          <p:cNvPr id="19" name="Rectangle 18">
            <a:extLst>
              <a:ext uri="{FF2B5EF4-FFF2-40B4-BE49-F238E27FC236}">
                <a16:creationId xmlns:a16="http://schemas.microsoft.com/office/drawing/2014/main" id="{DF341D8D-68C8-4C2E-B38D-D0C831C7F365}"/>
              </a:ext>
            </a:extLst>
          </p:cNvPr>
          <p:cNvSpPr/>
          <p:nvPr/>
        </p:nvSpPr>
        <p:spPr>
          <a:xfrm>
            <a:off x="3914749" y="5100390"/>
            <a:ext cx="1300456" cy="300512"/>
          </a:xfrm>
          <a:prstGeom prst="rect">
            <a:avLst/>
          </a:prstGeom>
          <a:noFill/>
          <a:ln w="38100" cap="flat" cmpd="sng" algn="ctr">
            <a:solidFill>
              <a:srgbClr val="9E699F"/>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18" name="Arrow: Right 17">
            <a:extLst>
              <a:ext uri="{FF2B5EF4-FFF2-40B4-BE49-F238E27FC236}">
                <a16:creationId xmlns:a16="http://schemas.microsoft.com/office/drawing/2014/main" id="{724EBB54-3AFB-46B2-B30C-1F4DADC4721B}"/>
              </a:ext>
            </a:extLst>
          </p:cNvPr>
          <p:cNvSpPr/>
          <p:nvPr/>
        </p:nvSpPr>
        <p:spPr>
          <a:xfrm rot="11086617">
            <a:off x="4928167" y="5180690"/>
            <a:ext cx="1517340" cy="367553"/>
          </a:xfrm>
          <a:prstGeom prst="rightArrow">
            <a:avLst/>
          </a:prstGeom>
          <a:solidFill>
            <a:srgbClr val="9E699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7D043DB9-24F7-4A6B-9806-919C988D792E}"/>
              </a:ext>
            </a:extLst>
          </p:cNvPr>
          <p:cNvSpPr txBox="1"/>
          <p:nvPr/>
        </p:nvSpPr>
        <p:spPr>
          <a:xfrm>
            <a:off x="6165862" y="5228408"/>
            <a:ext cx="2934977" cy="58477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600" dirty="0"/>
              <a:t>3. Then have them click “Visit Bill Pay Site”.</a:t>
            </a:r>
          </a:p>
        </p:txBody>
      </p:sp>
      <p:sp>
        <p:nvSpPr>
          <p:cNvPr id="20" name="Title 1">
            <a:extLst>
              <a:ext uri="{FF2B5EF4-FFF2-40B4-BE49-F238E27FC236}">
                <a16:creationId xmlns:a16="http://schemas.microsoft.com/office/drawing/2014/main" id="{623DE949-263C-4D45-83E0-1B63F28CF607}"/>
              </a:ext>
            </a:extLst>
          </p:cNvPr>
          <p:cNvSpPr txBox="1">
            <a:spLocks/>
          </p:cNvSpPr>
          <p:nvPr/>
        </p:nvSpPr>
        <p:spPr>
          <a:xfrm>
            <a:off x="0" y="0"/>
            <a:ext cx="3755661" cy="549171"/>
          </a:xfrm>
          <a:prstGeom prst="rect">
            <a:avLst/>
          </a:prstGeom>
        </p:spPr>
        <p:txBody>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2800" dirty="0"/>
              <a:t>Adding a Payee Page 1</a:t>
            </a:r>
          </a:p>
        </p:txBody>
      </p:sp>
      <p:sp>
        <p:nvSpPr>
          <p:cNvPr id="8" name="Rectangle 7">
            <a:extLst>
              <a:ext uri="{FF2B5EF4-FFF2-40B4-BE49-F238E27FC236}">
                <a16:creationId xmlns:a16="http://schemas.microsoft.com/office/drawing/2014/main" id="{7275ACE7-9013-4695-8B26-E0D914031E6B}"/>
              </a:ext>
            </a:extLst>
          </p:cNvPr>
          <p:cNvSpPr/>
          <p:nvPr/>
        </p:nvSpPr>
        <p:spPr>
          <a:xfrm>
            <a:off x="2157274" y="4953740"/>
            <a:ext cx="417250" cy="274668"/>
          </a:xfrm>
          <a:prstGeom prst="rect">
            <a:avLst/>
          </a:prstGeom>
          <a:solidFill>
            <a:schemeClr val="bg1"/>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0620206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fade">
                                      <p:cBhvr>
                                        <p:cTn id="18" dur="500"/>
                                        <p:tgtEl>
                                          <p:spTgt spid="18"/>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3" grpId="0" animBg="1"/>
      <p:bldP spid="19" grpId="0" animBg="1"/>
      <p:bldP spid="18" grpId="0" animBg="1"/>
      <p:bldP spid="1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2AE92FD0-46A5-4144-BC7B-F2C14A146A09}"/>
              </a:ext>
            </a:extLst>
          </p:cNvPr>
          <p:cNvSpPr txBox="1"/>
          <p:nvPr/>
        </p:nvSpPr>
        <p:spPr>
          <a:xfrm>
            <a:off x="2826639" y="1168508"/>
            <a:ext cx="6538721" cy="58477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600" dirty="0"/>
              <a:t>4. Once the member is at the Bill Pay Site, they should see the following screen.</a:t>
            </a:r>
          </a:p>
        </p:txBody>
      </p:sp>
      <p:sp>
        <p:nvSpPr>
          <p:cNvPr id="9" name="Title 1">
            <a:extLst>
              <a:ext uri="{FF2B5EF4-FFF2-40B4-BE49-F238E27FC236}">
                <a16:creationId xmlns:a16="http://schemas.microsoft.com/office/drawing/2014/main" id="{CF6463E7-C334-4E00-AC0A-25B288378760}"/>
              </a:ext>
            </a:extLst>
          </p:cNvPr>
          <p:cNvSpPr txBox="1">
            <a:spLocks/>
          </p:cNvSpPr>
          <p:nvPr/>
        </p:nvSpPr>
        <p:spPr>
          <a:xfrm>
            <a:off x="0" y="0"/>
            <a:ext cx="3755661" cy="549171"/>
          </a:xfrm>
          <a:prstGeom prst="rect">
            <a:avLst/>
          </a:prstGeom>
        </p:spPr>
        <p:txBody>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2800" dirty="0"/>
              <a:t>Adding a Payee Page 2</a:t>
            </a:r>
          </a:p>
        </p:txBody>
      </p:sp>
      <p:pic>
        <p:nvPicPr>
          <p:cNvPr id="3" name="Picture 2">
            <a:extLst>
              <a:ext uri="{FF2B5EF4-FFF2-40B4-BE49-F238E27FC236}">
                <a16:creationId xmlns:a16="http://schemas.microsoft.com/office/drawing/2014/main" id="{8A4230A8-48F0-4A12-989E-C2243494FAF7}"/>
              </a:ext>
            </a:extLst>
          </p:cNvPr>
          <p:cNvPicPr>
            <a:picLocks noChangeAspect="1"/>
          </p:cNvPicPr>
          <p:nvPr/>
        </p:nvPicPr>
        <p:blipFill rotWithShape="1">
          <a:blip r:embed="rId2">
            <a:extLst>
              <a:ext uri="{28A0092B-C50C-407E-A947-70E740481C1C}">
                <a14:useLocalDpi xmlns:a14="http://schemas.microsoft.com/office/drawing/2010/main" val="0"/>
              </a:ext>
            </a:extLst>
          </a:blip>
          <a:srcRect t="2935" b="29136"/>
          <a:stretch/>
        </p:blipFill>
        <p:spPr>
          <a:xfrm>
            <a:off x="2569960" y="1951025"/>
            <a:ext cx="3198031" cy="4658534"/>
          </a:xfrm>
          <a:prstGeom prst="rect">
            <a:avLst/>
          </a:prstGeom>
          <a:ln>
            <a:noFill/>
          </a:ln>
          <a:effectLst>
            <a:outerShdw blurRad="190500" algn="tl" rotWithShape="0">
              <a:srgbClr val="000000">
                <a:alpha val="70000"/>
              </a:srgbClr>
            </a:outerShdw>
          </a:effectLst>
        </p:spPr>
      </p:pic>
      <p:sp>
        <p:nvSpPr>
          <p:cNvPr id="18" name="Arrow: Right 17">
            <a:extLst>
              <a:ext uri="{FF2B5EF4-FFF2-40B4-BE49-F238E27FC236}">
                <a16:creationId xmlns:a16="http://schemas.microsoft.com/office/drawing/2014/main" id="{724EBB54-3AFB-46B2-B30C-1F4DADC4721B}"/>
              </a:ext>
            </a:extLst>
          </p:cNvPr>
          <p:cNvSpPr/>
          <p:nvPr/>
        </p:nvSpPr>
        <p:spPr>
          <a:xfrm rot="11086617">
            <a:off x="5573915" y="5167260"/>
            <a:ext cx="1517340" cy="367553"/>
          </a:xfrm>
          <a:prstGeom prst="rightArrow">
            <a:avLst/>
          </a:prstGeom>
          <a:solidFill>
            <a:srgbClr val="9E699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row: Right 11">
            <a:extLst>
              <a:ext uri="{FF2B5EF4-FFF2-40B4-BE49-F238E27FC236}">
                <a16:creationId xmlns:a16="http://schemas.microsoft.com/office/drawing/2014/main" id="{D46E103B-D0E3-40B5-91B3-E9A460371761}"/>
              </a:ext>
            </a:extLst>
          </p:cNvPr>
          <p:cNvSpPr/>
          <p:nvPr/>
        </p:nvSpPr>
        <p:spPr>
          <a:xfrm rot="9747359">
            <a:off x="5581354" y="5505716"/>
            <a:ext cx="1517340" cy="367553"/>
          </a:xfrm>
          <a:prstGeom prst="rightArrow">
            <a:avLst/>
          </a:prstGeom>
          <a:solidFill>
            <a:srgbClr val="9E699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0A5A20D0-D63E-4644-8DE2-659F1F8BBC36}"/>
              </a:ext>
            </a:extLst>
          </p:cNvPr>
          <p:cNvSpPr txBox="1"/>
          <p:nvPr/>
        </p:nvSpPr>
        <p:spPr>
          <a:xfrm>
            <a:off x="6735045" y="5048652"/>
            <a:ext cx="2934977" cy="1077218"/>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600" dirty="0"/>
              <a:t>If the member already has payees set up, they should appear here under the “Pay to” section.</a:t>
            </a:r>
          </a:p>
        </p:txBody>
      </p:sp>
      <p:sp>
        <p:nvSpPr>
          <p:cNvPr id="6" name="Arrow: Right 5">
            <a:extLst>
              <a:ext uri="{FF2B5EF4-FFF2-40B4-BE49-F238E27FC236}">
                <a16:creationId xmlns:a16="http://schemas.microsoft.com/office/drawing/2014/main" id="{EBECCE00-BB29-47A8-B373-411A47D8EE92}"/>
              </a:ext>
            </a:extLst>
          </p:cNvPr>
          <p:cNvSpPr/>
          <p:nvPr/>
        </p:nvSpPr>
        <p:spPr>
          <a:xfrm rot="10224867">
            <a:off x="3499117" y="2867371"/>
            <a:ext cx="3190406" cy="367553"/>
          </a:xfrm>
          <a:prstGeom prst="rightArrow">
            <a:avLst/>
          </a:prstGeom>
          <a:solidFill>
            <a:srgbClr val="9E699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7D043DB9-24F7-4A6B-9806-919C988D792E}"/>
              </a:ext>
            </a:extLst>
          </p:cNvPr>
          <p:cNvSpPr txBox="1"/>
          <p:nvPr/>
        </p:nvSpPr>
        <p:spPr>
          <a:xfrm>
            <a:off x="6210351" y="2188290"/>
            <a:ext cx="2934977" cy="1323439"/>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600" dirty="0"/>
              <a:t>If they don’t have any or need to set up a new one, you will want to have the member click on the red “+Payee” button. </a:t>
            </a:r>
          </a:p>
        </p:txBody>
      </p:sp>
    </p:spTree>
    <p:extLst>
      <p:ext uri="{BB962C8B-B14F-4D97-AF65-F5344CB8AC3E}">
        <p14:creationId xmlns:p14="http://schemas.microsoft.com/office/powerpoint/2010/main" val="196222579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fade">
                                      <p:cBhvr>
                                        <p:cTn id="18" dur="500"/>
                                        <p:tgtEl>
                                          <p:spTgt spid="18"/>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2" grpId="0" animBg="1"/>
      <p:bldP spid="13" grpId="0" animBg="1"/>
      <p:bldP spid="6" grpId="0" animBg="1"/>
      <p:bldP spid="1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CF6463E7-C334-4E00-AC0A-25B288378760}"/>
              </a:ext>
            </a:extLst>
          </p:cNvPr>
          <p:cNvSpPr txBox="1">
            <a:spLocks/>
          </p:cNvSpPr>
          <p:nvPr/>
        </p:nvSpPr>
        <p:spPr>
          <a:xfrm>
            <a:off x="0" y="0"/>
            <a:ext cx="3755661" cy="549171"/>
          </a:xfrm>
          <a:prstGeom prst="rect">
            <a:avLst/>
          </a:prstGeom>
        </p:spPr>
        <p:txBody>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2800" dirty="0"/>
              <a:t>Adding a Payee Page 3</a:t>
            </a:r>
          </a:p>
        </p:txBody>
      </p:sp>
      <p:pic>
        <p:nvPicPr>
          <p:cNvPr id="4" name="Picture 3">
            <a:extLst>
              <a:ext uri="{FF2B5EF4-FFF2-40B4-BE49-F238E27FC236}">
                <a16:creationId xmlns:a16="http://schemas.microsoft.com/office/drawing/2014/main" id="{B8A316F5-6D8C-4952-BC21-77F323DA2726}"/>
              </a:ext>
            </a:extLst>
          </p:cNvPr>
          <p:cNvPicPr>
            <a:picLocks noChangeAspect="1"/>
          </p:cNvPicPr>
          <p:nvPr/>
        </p:nvPicPr>
        <p:blipFill rotWithShape="1">
          <a:blip r:embed="rId2">
            <a:extLst>
              <a:ext uri="{28A0092B-C50C-407E-A947-70E740481C1C}">
                <a14:useLocalDpi xmlns:a14="http://schemas.microsoft.com/office/drawing/2010/main" val="0"/>
              </a:ext>
            </a:extLst>
          </a:blip>
          <a:srcRect t="11149" b="12783"/>
          <a:stretch/>
        </p:blipFill>
        <p:spPr>
          <a:xfrm>
            <a:off x="5213490" y="74615"/>
            <a:ext cx="2648765" cy="6708770"/>
          </a:xfrm>
          <a:prstGeom prst="rect">
            <a:avLst/>
          </a:prstGeom>
          <a:ln>
            <a:noFill/>
          </a:ln>
          <a:effectLst>
            <a:outerShdw blurRad="190500" algn="tl" rotWithShape="0">
              <a:srgbClr val="000000">
                <a:alpha val="70000"/>
              </a:srgbClr>
            </a:outerShdw>
          </a:effectLst>
        </p:spPr>
      </p:pic>
      <p:sp>
        <p:nvSpPr>
          <p:cNvPr id="12" name="Arrow: Right 11">
            <a:extLst>
              <a:ext uri="{FF2B5EF4-FFF2-40B4-BE49-F238E27FC236}">
                <a16:creationId xmlns:a16="http://schemas.microsoft.com/office/drawing/2014/main" id="{D46E103B-D0E3-40B5-91B3-E9A460371761}"/>
              </a:ext>
            </a:extLst>
          </p:cNvPr>
          <p:cNvSpPr/>
          <p:nvPr/>
        </p:nvSpPr>
        <p:spPr>
          <a:xfrm rot="1316720">
            <a:off x="4123149" y="6190745"/>
            <a:ext cx="1308118" cy="367553"/>
          </a:xfrm>
          <a:prstGeom prst="rightArrow">
            <a:avLst/>
          </a:prstGeom>
          <a:solidFill>
            <a:srgbClr val="9E699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0A5A20D0-D63E-4644-8DE2-659F1F8BBC36}"/>
              </a:ext>
            </a:extLst>
          </p:cNvPr>
          <p:cNvSpPr txBox="1"/>
          <p:nvPr/>
        </p:nvSpPr>
        <p:spPr>
          <a:xfrm>
            <a:off x="743483" y="5649661"/>
            <a:ext cx="3553330" cy="1077218"/>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600" dirty="0"/>
              <a:t>7. If they would like to send a payment to a person, such as a friend or relative, they can set that up here. </a:t>
            </a:r>
          </a:p>
        </p:txBody>
      </p:sp>
      <p:sp>
        <p:nvSpPr>
          <p:cNvPr id="18" name="Arrow: Right 17">
            <a:extLst>
              <a:ext uri="{FF2B5EF4-FFF2-40B4-BE49-F238E27FC236}">
                <a16:creationId xmlns:a16="http://schemas.microsoft.com/office/drawing/2014/main" id="{724EBB54-3AFB-46B2-B30C-1F4DADC4721B}"/>
              </a:ext>
            </a:extLst>
          </p:cNvPr>
          <p:cNvSpPr/>
          <p:nvPr/>
        </p:nvSpPr>
        <p:spPr>
          <a:xfrm rot="1862124">
            <a:off x="3996482" y="5465885"/>
            <a:ext cx="1517340" cy="367553"/>
          </a:xfrm>
          <a:prstGeom prst="rightArrow">
            <a:avLst/>
          </a:prstGeom>
          <a:solidFill>
            <a:srgbClr val="9E699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EFBCB51-56B6-434A-A1A2-CA4BC55E8687}"/>
              </a:ext>
            </a:extLst>
          </p:cNvPr>
          <p:cNvSpPr/>
          <p:nvPr/>
        </p:nvSpPr>
        <p:spPr>
          <a:xfrm>
            <a:off x="5213489" y="427840"/>
            <a:ext cx="2648766" cy="4667176"/>
          </a:xfrm>
          <a:prstGeom prst="rect">
            <a:avLst/>
          </a:prstGeom>
          <a:noFill/>
          <a:ln w="38100" cap="flat" cmpd="sng" algn="ctr">
            <a:solidFill>
              <a:srgbClr val="9E699F"/>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17" name="TextBox 16">
            <a:extLst>
              <a:ext uri="{FF2B5EF4-FFF2-40B4-BE49-F238E27FC236}">
                <a16:creationId xmlns:a16="http://schemas.microsoft.com/office/drawing/2014/main" id="{7D043DB9-24F7-4A6B-9806-919C988D792E}"/>
              </a:ext>
            </a:extLst>
          </p:cNvPr>
          <p:cNvSpPr txBox="1"/>
          <p:nvPr/>
        </p:nvSpPr>
        <p:spPr>
          <a:xfrm>
            <a:off x="743483" y="4206897"/>
            <a:ext cx="3553330" cy="1323439"/>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600" dirty="0"/>
              <a:t>6. They can also choose the “Pay a company” option to set up a company as a payee that they aren’t able to find in the frequently used payee section.</a:t>
            </a:r>
          </a:p>
        </p:txBody>
      </p:sp>
      <p:sp>
        <p:nvSpPr>
          <p:cNvPr id="15" name="TextBox 14">
            <a:extLst>
              <a:ext uri="{FF2B5EF4-FFF2-40B4-BE49-F238E27FC236}">
                <a16:creationId xmlns:a16="http://schemas.microsoft.com/office/drawing/2014/main" id="{9DEEED25-486C-41AB-95FF-AF4B1EE918CF}"/>
              </a:ext>
            </a:extLst>
          </p:cNvPr>
          <p:cNvSpPr txBox="1"/>
          <p:nvPr/>
        </p:nvSpPr>
        <p:spPr>
          <a:xfrm>
            <a:off x="8380502" y="2890391"/>
            <a:ext cx="3607366" cy="1077218"/>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600" dirty="0"/>
              <a:t>We are going to go through examples of each of these, but we are going to talk about the frequently used payees' section first. </a:t>
            </a:r>
          </a:p>
        </p:txBody>
      </p:sp>
      <p:sp>
        <p:nvSpPr>
          <p:cNvPr id="6" name="Arrow: Right 5">
            <a:extLst>
              <a:ext uri="{FF2B5EF4-FFF2-40B4-BE49-F238E27FC236}">
                <a16:creationId xmlns:a16="http://schemas.microsoft.com/office/drawing/2014/main" id="{EBECCE00-BB29-47A8-B373-411A47D8EE92}"/>
              </a:ext>
            </a:extLst>
          </p:cNvPr>
          <p:cNvSpPr/>
          <p:nvPr/>
        </p:nvSpPr>
        <p:spPr>
          <a:xfrm rot="19667237">
            <a:off x="4145640" y="1177113"/>
            <a:ext cx="1288747" cy="367553"/>
          </a:xfrm>
          <a:prstGeom prst="rightArrow">
            <a:avLst/>
          </a:prstGeom>
          <a:solidFill>
            <a:srgbClr val="9E699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2AE92FD0-46A5-4144-BC7B-F2C14A146A09}"/>
              </a:ext>
            </a:extLst>
          </p:cNvPr>
          <p:cNvSpPr txBox="1"/>
          <p:nvPr/>
        </p:nvSpPr>
        <p:spPr>
          <a:xfrm>
            <a:off x="743484" y="1444373"/>
            <a:ext cx="3553330" cy="1323439"/>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600" dirty="0"/>
              <a:t>5. On the “Add Payee” screen (as seen to the right), the member can search for frequently used payees (such as Comcast, Rocky Mountain Power, and many more).</a:t>
            </a:r>
          </a:p>
        </p:txBody>
      </p:sp>
    </p:spTree>
    <p:extLst>
      <p:ext uri="{BB962C8B-B14F-4D97-AF65-F5344CB8AC3E}">
        <p14:creationId xmlns:p14="http://schemas.microsoft.com/office/powerpoint/2010/main" val="316770547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500"/>
                                        <p:tgtEl>
                                          <p:spTgt spid="15"/>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fade">
                                      <p:cBhvr>
                                        <p:cTn id="26"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8" grpId="0" animBg="1"/>
      <p:bldP spid="16" grpId="0" animBg="1"/>
      <p:bldP spid="17" grpId="0" animBg="1"/>
      <p:bldP spid="15" grpId="0" animBg="1"/>
    </p:bldLst>
  </p:timing>
</p:sld>
</file>

<file path=ppt/theme/theme1.xml><?xml version="1.0" encoding="utf-8"?>
<a:theme xmlns:a="http://schemas.openxmlformats.org/drawingml/2006/main" name="Facet">
  <a:themeElements>
    <a:clrScheme name="Violet">
      <a:dk1>
        <a:sysClr val="windowText" lastClr="000000"/>
      </a:dk1>
      <a:lt1>
        <a:sysClr val="window" lastClr="FFFFFF"/>
      </a:lt1>
      <a:dk2>
        <a:srgbClr val="373545"/>
      </a:dk2>
      <a:lt2>
        <a:srgbClr val="DCD8DC"/>
      </a:lt2>
      <a:accent1>
        <a:srgbClr val="AD84C6"/>
      </a:accent1>
      <a:accent2>
        <a:srgbClr val="8784C7"/>
      </a:accent2>
      <a:accent3>
        <a:srgbClr val="5D739A"/>
      </a:accent3>
      <a:accent4>
        <a:srgbClr val="6997AF"/>
      </a:accent4>
      <a:accent5>
        <a:srgbClr val="84ACB6"/>
      </a:accent5>
      <a:accent6>
        <a:srgbClr val="6F8183"/>
      </a:accent6>
      <a:hlink>
        <a:srgbClr val="69A020"/>
      </a:hlink>
      <a:folHlink>
        <a:srgbClr val="8C8C8C"/>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Presentation1" id="{55A9DCCB-60F7-4CBE-B114-281C66EDE6DD}" vid="{756F2350-3E53-417A-BF56-B1D7042BC162}"/>
    </a:ext>
  </a:extLst>
</a:theme>
</file>

<file path=docProps/app.xml><?xml version="1.0" encoding="utf-8"?>
<Properties xmlns="http://schemas.openxmlformats.org/officeDocument/2006/extended-properties" xmlns:vt="http://schemas.openxmlformats.org/officeDocument/2006/docPropsVTypes">
  <Template>TRAINING</Template>
  <TotalTime>2565</TotalTime>
  <Words>3576</Words>
  <Application>Microsoft Office PowerPoint</Application>
  <PresentationFormat>Widescreen</PresentationFormat>
  <Paragraphs>146</Paragraphs>
  <Slides>37</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37</vt:i4>
      </vt:variant>
    </vt:vector>
  </HeadingPairs>
  <TitlesOfParts>
    <vt:vector size="41" baseType="lpstr">
      <vt:lpstr>Arial</vt:lpstr>
      <vt:lpstr>Trebuchet MS</vt:lpstr>
      <vt:lpstr>Wingdings 3</vt:lpstr>
      <vt:lpstr>Facet</vt:lpstr>
      <vt:lpstr>Bill Pay</vt:lpstr>
      <vt:lpstr>What is Bill Pay?</vt:lpstr>
      <vt:lpstr>Bill Pay Limits/Features</vt:lpstr>
      <vt:lpstr>Enrolling in Bill Pay!</vt:lpstr>
      <vt:lpstr>PowerPoint Presentation</vt:lpstr>
      <vt:lpstr>Adding a Payee!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Making a Payment</vt:lpstr>
      <vt:lpstr>PowerPoint Presentation</vt:lpstr>
      <vt:lpstr>PowerPoint Presentation</vt:lpstr>
      <vt:lpstr>Editing a Payment</vt:lpstr>
      <vt:lpstr>PowerPoint Presentation</vt:lpstr>
      <vt:lpstr>Setting up a Recurring Payment</vt:lpstr>
      <vt:lpstr>PowerPoint Presentation</vt:lpstr>
      <vt:lpstr>PowerPoint Presentation</vt:lpstr>
      <vt:lpstr>Editing a Recurring Payment</vt:lpstr>
      <vt:lpstr>PowerPoint Presentation</vt:lpstr>
      <vt:lpstr>PowerPoint Presentation</vt:lpstr>
      <vt:lpstr>Cancelling a Recurring Payment</vt:lpstr>
      <vt:lpstr>PowerPoint Presentation</vt:lpstr>
      <vt:lpstr>Cancelling a Single Payment</vt:lpstr>
      <vt:lpstr>PowerPoint Presentation</vt:lpstr>
      <vt:lpstr>PowerPoint Presentation</vt:lpstr>
      <vt:lpstr>Adding a Second Account to Bill Pay</vt:lpstr>
      <vt:lpstr>PowerPoint Presentation</vt:lpstr>
      <vt:lpstr>PowerPoint Presentation</vt:lpstr>
      <vt:lpstr>PowerPoint Presentation</vt:lpstr>
      <vt:lpstr>The End!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Bill Pay</dc:title>
  <dc:creator>Kyra Jones</dc:creator>
  <cp:lastModifiedBy>Kyra Jones</cp:lastModifiedBy>
  <cp:revision>84</cp:revision>
  <dcterms:created xsi:type="dcterms:W3CDTF">2022-10-18T20:51:01Z</dcterms:created>
  <dcterms:modified xsi:type="dcterms:W3CDTF">2023-04-04T01:56:28Z</dcterms:modified>
</cp:coreProperties>
</file>